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avLst/>
            <a:gdLst/>
            <a:ahLst/>
            <a:cxnLst/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9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avLst/>
            <a:gdLst/>
            <a:ahLst/>
            <a:cxnLst/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1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avLst/>
            <a:gdLst/>
            <a:ahLst/>
            <a:cxnLst/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2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avLst/>
            <a:gdLst/>
            <a:ahLst/>
            <a:cxnLst/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3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avLst/>
            <a:gdLst/>
            <a:ahLst/>
            <a:cxn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1811020"/>
            <a:ext cx="5765800" cy="2076450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38200" y="4229100"/>
            <a:ext cx="2654935" cy="60642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rgbClr val="FFFFFF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75 (Stroke)_#color-2050&amp;12727"/>
          <p:cNvSpPr/>
          <p:nvPr userDrawn="1">
            <p:custDataLst>
              <p:tags r:id="rId2"/>
            </p:custDataLst>
          </p:nvPr>
        </p:nvSpPr>
        <p:spPr>
          <a:xfrm>
            <a:off x="3282696" y="0"/>
            <a:ext cx="2304288" cy="6858000"/>
          </a:xfrm>
          <a:custGeom>
            <a:avLst/>
            <a:gdLst/>
            <a:ahLst/>
            <a:cxnLst/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5" name="Ellipse 3 (Stroke)_#color-2050&amp;12730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672584" cy="6858000"/>
          </a:xfrm>
          <a:custGeom>
            <a:avLst/>
            <a:gdLst/>
            <a:ahLst/>
            <a:cxnLst/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6" name="Ellipse 4 (Stroke)_#color_$accent2_$accent2-2050&amp;12733"/>
          <p:cNvSpPr/>
          <p:nvPr userDrawn="1">
            <p:custDataLst>
              <p:tags r:id="rId4"/>
            </p:custDataLst>
          </p:nvPr>
        </p:nvSpPr>
        <p:spPr>
          <a:xfrm>
            <a:off x="0" y="3959352"/>
            <a:ext cx="4581144" cy="2898648"/>
          </a:xfrm>
          <a:custGeom>
            <a:avLst/>
            <a:gdLst/>
            <a:ahLst/>
            <a:cxnLst/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100000">
                <a:schemeClr val="accent1">
                  <a:lumMod val="75000"/>
                  <a:alpha val="70000"/>
                </a:schemeClr>
              </a:gs>
              <a:gs pos="73000">
                <a:schemeClr val="accent2">
                  <a:alpha val="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47525" y="2772441"/>
            <a:ext cx="2658015" cy="1313212"/>
          </a:xfrm>
        </p:spPr>
        <p:txBody>
          <a:bodyPr wrap="square" anchor="ctr" anchorCtr="0">
            <a:normAutofit/>
          </a:bodyPr>
          <a:lstStyle>
            <a:lvl1pPr>
              <a:defRPr sz="4800"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_#color-2050&amp;12358"/>
          <p:cNvSpPr/>
          <p:nvPr userDrawn="1">
            <p:custDataLst>
              <p:tags r:id="rId2"/>
            </p:custDataLst>
          </p:nvPr>
        </p:nvSpPr>
        <p:spPr>
          <a:xfrm>
            <a:off x="1524" y="0"/>
            <a:ext cx="12188952" cy="6858000"/>
          </a:xfrm>
          <a:custGeom>
            <a:avLst/>
            <a:gdLst/>
            <a:ahLst/>
            <a:cxn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9" name="Ellipse 5 (Stroke)_#color-2050&amp;12736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142232" cy="4544568"/>
          </a:xfrm>
          <a:custGeom>
            <a:avLst/>
            <a:gdLst/>
            <a:ahLst/>
            <a:cxnLst/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" name="Ellipse 3 (Stroke)_#color_$lt1_$lt1-2050&amp;12739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6099048" cy="5458968"/>
          </a:xfrm>
          <a:custGeom>
            <a:avLst/>
            <a:gdLst/>
            <a:ahLst/>
            <a:cxnLst/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41000">
                <a:schemeClr val="lt1">
                  <a:alpha val="45000"/>
                </a:schemeClr>
              </a:gs>
              <a:gs pos="0">
                <a:srgbClr val="FFFFFF">
                  <a:alpha val="0"/>
                </a:srgb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1" name="Ellipse 4 (Stroke)_#color_$lt1_$accent1-2050&amp;12742"/>
          <p:cNvSpPr/>
          <p:nvPr userDrawn="1">
            <p:custDataLst>
              <p:tags r:id="rId5"/>
            </p:custDataLst>
          </p:nvPr>
        </p:nvSpPr>
        <p:spPr>
          <a:xfrm>
            <a:off x="0" y="1399032"/>
            <a:ext cx="5541264" cy="2194560"/>
          </a:xfrm>
          <a:custGeom>
            <a:avLst/>
            <a:gdLst/>
            <a:ahLst/>
            <a:cxnLst/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81000">
                <a:schemeClr val="lt1">
                  <a:alpha val="100000"/>
                </a:schemeClr>
              </a:gs>
              <a:gs pos="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6"/>
            </p:custDataLst>
          </p:nvPr>
        </p:nvSpPr>
        <p:spPr>
          <a:xfrm>
            <a:off x="6627495" y="3136900"/>
            <a:ext cx="4726940" cy="1983105"/>
          </a:xfrm>
        </p:spPr>
        <p:txBody>
          <a:bodyPr wrap="square" anchor="t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7"/>
            </p:custDataLst>
          </p:nvPr>
        </p:nvSpPr>
        <p:spPr>
          <a:xfrm>
            <a:off x="486410" y="3269650"/>
            <a:ext cx="5126736" cy="2759544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119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</a:defRPr>
            </a:lvl1pPr>
            <a:lvl2pPr>
              <a:defRPr>
                <a:latin typeface="+mn-lt"/>
                <a:ea typeface="+mn-lt"/>
                <a:cs typeface="+mn-lt"/>
              </a:defRPr>
            </a:lvl2pPr>
            <a:lvl3pPr>
              <a:defRPr>
                <a:latin typeface="+mn-lt"/>
                <a:ea typeface="+mn-lt"/>
                <a:cs typeface="+mn-lt"/>
              </a:defRPr>
            </a:lvl3pPr>
            <a:lvl4pPr>
              <a:defRPr>
                <a:latin typeface="+mn-lt"/>
                <a:ea typeface="+mn-lt"/>
                <a:cs typeface="+mn-lt"/>
              </a:defRPr>
            </a:lvl4pPr>
            <a:lvl5pPr>
              <a:defRPr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g_#color-2050&amp;1243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952" cy="6858000"/>
          </a:xfrm>
          <a:custGeom>
            <a:avLst/>
            <a:gdLst/>
            <a:ahLst/>
            <a:cxn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5" name="Ellipse 3_#color_$lt1_$lt1-2050&amp;12754"/>
          <p:cNvSpPr/>
          <p:nvPr userDrawn="1">
            <p:custDataLst>
              <p:tags r:id="rId3"/>
            </p:custDataLst>
          </p:nvPr>
        </p:nvSpPr>
        <p:spPr>
          <a:xfrm>
            <a:off x="8891016" y="0"/>
            <a:ext cx="3300984" cy="3877056"/>
          </a:xfrm>
          <a:custGeom>
            <a:avLst/>
            <a:gdLst/>
            <a:ahLst/>
            <a:cxnLst/>
            <a:rect l="l" t="t" r="r" b="b"/>
            <a:pathLst>
              <a:path w="3300984" h="3877056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  <a:gs pos="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6" name="Ellipse 4 (Stroke)_#color_$lt1_$accent1-2050&amp;12757"/>
          <p:cNvSpPr/>
          <p:nvPr userDrawn="1">
            <p:custDataLst>
              <p:tags r:id="rId4"/>
            </p:custDataLst>
          </p:nvPr>
        </p:nvSpPr>
        <p:spPr>
          <a:xfrm>
            <a:off x="9262872" y="1389888"/>
            <a:ext cx="2926080" cy="2478024"/>
          </a:xfrm>
          <a:custGeom>
            <a:avLst/>
            <a:gdLst/>
            <a:ahLst/>
            <a:cxnLst/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7" name="Ellipse 8 (Stroke)_#color-2050&amp;12760"/>
          <p:cNvSpPr/>
          <p:nvPr userDrawn="1">
            <p:custDataLst>
              <p:tags r:id="rId5"/>
            </p:custDataLst>
          </p:nvPr>
        </p:nvSpPr>
        <p:spPr>
          <a:xfrm>
            <a:off x="10716768" y="3822192"/>
            <a:ext cx="1472184" cy="841248"/>
          </a:xfrm>
          <a:custGeom>
            <a:avLst/>
            <a:gdLst/>
            <a:ahLst/>
            <a:cxnLst/>
            <a:rect l="l" t="t" r="r" b="b"/>
            <a:pathLst>
              <a:path w="1472184" h="841248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</p:sp>
      <p:sp>
        <p:nvSpPr>
          <p:cNvPr id="19" name="Ellipse 9_#color-2050&amp;12763"/>
          <p:cNvSpPr/>
          <p:nvPr userDrawn="1">
            <p:custDataLst>
              <p:tags r:id="rId6"/>
            </p:custDataLst>
          </p:nvPr>
        </p:nvSpPr>
        <p:spPr>
          <a:xfrm>
            <a:off x="0" y="3429000"/>
            <a:ext cx="3255264" cy="3429000"/>
          </a:xfrm>
          <a:custGeom>
            <a:avLst/>
            <a:gdLst/>
            <a:ahLst/>
            <a:cxnLst/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7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1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20" Type="http://schemas.openxmlformats.org/officeDocument/2006/relationships/tags" Target="../tags/tag80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79.xml"/><Relationship Id="rId18" Type="http://schemas.openxmlformats.org/officeDocument/2006/relationships/tags" Target="../tags/tag78.xml"/><Relationship Id="rId17" Type="http://schemas.openxmlformats.org/officeDocument/2006/relationships/tags" Target="../tags/tag77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avLst/>
            <a:gdLst/>
            <a:ahLst/>
            <a:cxn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8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avLst/>
            <a:gdLst/>
            <a:ahLst/>
            <a:cxnLst/>
            <a:rect l="l" t="t" r="r" b="b"/>
            <a:pathLst>
              <a:path w="3236976" h="3822192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avLst/>
            <a:gdLst/>
            <a:ahLst/>
            <a:cxnLst/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86.xml"/><Relationship Id="rId3" Type="http://schemas.openxmlformats.org/officeDocument/2006/relationships/image" Target="../media/image1.jpeg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如何判断槽液是否遭受硝酸污染？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汇报人：</a:t>
            </a:r>
            <a:r>
              <a:rPr lang="zh-CN" altLang="en-US"/>
              <a:t>程海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背硝酸污染的表现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1.</a:t>
            </a:r>
            <a:r>
              <a:rPr lang="zh-CN" altLang="en-US"/>
              <a:t>镀速慢</a:t>
            </a:r>
            <a:endParaRPr lang="zh-CN" altLang="en-US"/>
          </a:p>
          <a:p>
            <a:r>
              <a:rPr lang="en-US" altLang="zh-CN"/>
              <a:t>2.</a:t>
            </a:r>
            <a:r>
              <a:rPr lang="zh-CN" altLang="en-US"/>
              <a:t>镀层发黑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，结合力变差</a:t>
            </a:r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5954395" y="1455420"/>
            <a:ext cx="5715000" cy="42799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en-US" altLang="zh-CN"/>
              <a:t>1</a:t>
            </a:r>
            <a:r>
              <a:rPr lang="zh-CN" altLang="en-US"/>
              <a:t>，硝酸根试纸测试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，颜色判断：槽液颜色发暗绿色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，镀层外观判断：镀层有条纹状黑纹或整体发黑（反应不停止）</a:t>
            </a:r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二苯胺浓硫酸法（经典定性，推荐）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试管加入 5 </a:t>
            </a:r>
            <a:r>
              <a:rPr lang="en-US" altLang="zh-CN"/>
              <a:t>mL </a:t>
            </a:r>
            <a:r>
              <a:rPr lang="zh-CN" altLang="en-US"/>
              <a:t>镀液，沿管壁缓慢滴加二苯胺硫酸试剂，不要摇晃，形成两层液层</a:t>
            </a:r>
            <a:endParaRPr lang="zh-CN" altLang="en-US"/>
          </a:p>
          <a:p>
            <a:r>
              <a:rPr lang="zh-CN" altLang="en-US"/>
              <a:t> 两层界面出现蓝色环，证明存在硝酸根</a:t>
            </a:r>
            <a:endParaRPr lang="zh-CN" altLang="en-US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如何快速判断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6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5"/>
  <p:tag name="KSO_WM_TEMPLATE_CATEGORY" val="custom"/>
  <p:tag name="KSO_WM_TEMPLATE_INDEX" val="20233105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310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105"/>
  <p:tag name="KSO_WM_TEMPLATE_THUMBS_INDEX" val="1、9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05_1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文档标题内容"/>
  <p:tag name="KSO_WM_UNIT_TEXT_TYPE" val="1"/>
</p:tagLst>
</file>

<file path=ppt/tags/tag8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105_1*f*4"/>
  <p:tag name="KSO_WM_TEMPLATE_CATEGORY" val="custom"/>
  <p:tag name="KSO_WM_TEMPLATE_INDEX" val="20233105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SLIDE_ID" val="custom202331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10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0"/>
  <p:tag name="KSO_WM_UNIT_TYPE" val="a"/>
  <p:tag name="KSO_WM_UNIT_INDEX" val="1"/>
  <p:tag name="KSO_WM_UNIT_PRESET_TEXT" val="单击此处添加标题"/>
  <p:tag name="KSO_WM_UNIT_TEXT_TYPE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f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UNIT_TEXT_TYPE" val="1"/>
</p:tagLst>
</file>

<file path=ppt/tags/tag86.xml><?xml version="1.0" encoding="utf-8"?>
<p:tagLst xmlns:p="http://schemas.openxmlformats.org/presentationml/2006/main">
  <p:tag name="KSO_WM_SLIDE_ID" val="custom20233105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3105"/>
  <p:tag name="KSO_WM_SLIDE_TYPE" val="text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6"/>
  <p:tag name="KSO_WM_UNIT_TYPE" val="a"/>
  <p:tag name="KSO_WM_UNIT_INDEX" val="1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33105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</p:tagLst>
</file>

<file path=ppt/tags/tag92.xml><?xml version="1.0" encoding="utf-8"?>
<p:tagLst xmlns:p="http://schemas.openxmlformats.org/presentationml/2006/main">
  <p:tag name="KSO_WM_SLIDE_ID" val="custom202331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WPS 演示</Application>
  <PresentationFormat>宽屏</PresentationFormat>
  <Paragraphs>25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Office 主题​​</vt:lpstr>
      <vt:lpstr>如何判断槽液是否遭受硝酸污染？</vt:lpstr>
      <vt:lpstr>背硝酸污染的表现</vt:lpstr>
      <vt:lpstr>如何快速判断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6</cp:revision>
  <dcterms:created xsi:type="dcterms:W3CDTF">2023-08-09T12:44:00Z</dcterms:created>
  <dcterms:modified xsi:type="dcterms:W3CDTF">2026-10-20T06:25:30Z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2052-12.1.0.29158</vt:lpwstr>
  </property>
  <property fmtid="{D5CDD505-2E9C-101B-9397-08002B2CF9AE}" pid="3" name="ICV">
    <vt:lpwstr>43E3F4BA03054C0F970991DE113F8AFE_12</vt:lpwstr>
  </property>
</Properties>
</file>