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3"/>
    <p:sldId id="260" r:id="rId4"/>
    <p:sldId id="263" r:id="rId5"/>
    <p:sldId id="261" r:id="rId6"/>
    <p:sldId id="264" r:id="rId7"/>
    <p:sldId id="265" r:id="rId8"/>
    <p:sldId id="272" r:id="rId9"/>
    <p:sldId id="266" r:id="rId10"/>
    <p:sldId id="267" r:id="rId11"/>
    <p:sldId id="268" r:id="rId12"/>
    <p:sldId id="275" r:id="rId13"/>
    <p:sldId id="269" r:id="rId14"/>
    <p:sldId id="270" r:id="rId15"/>
    <p:sldId id="274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4" Type="http://schemas.openxmlformats.org/officeDocument/2006/relationships/slideLayout" Target="../slideLayouts/slideLayout7.xml"/><Relationship Id="rId43" Type="http://schemas.openxmlformats.org/officeDocument/2006/relationships/tags" Target="../tags/tag44.xml"/><Relationship Id="rId42" Type="http://schemas.openxmlformats.org/officeDocument/2006/relationships/tags" Target="../tags/tag43.xml"/><Relationship Id="rId41" Type="http://schemas.openxmlformats.org/officeDocument/2006/relationships/tags" Target="../tags/tag42.xml"/><Relationship Id="rId40" Type="http://schemas.openxmlformats.org/officeDocument/2006/relationships/tags" Target="../tags/tag41.xml"/><Relationship Id="rId4" Type="http://schemas.openxmlformats.org/officeDocument/2006/relationships/tags" Target="../tags/tag13.xml"/><Relationship Id="rId39" Type="http://schemas.openxmlformats.org/officeDocument/2006/relationships/tags" Target="../tags/tag40.xml"/><Relationship Id="rId38" Type="http://schemas.openxmlformats.org/officeDocument/2006/relationships/tags" Target="../tags/tag39.xml"/><Relationship Id="rId37" Type="http://schemas.openxmlformats.org/officeDocument/2006/relationships/tags" Target="../tags/tag38.xml"/><Relationship Id="rId36" Type="http://schemas.openxmlformats.org/officeDocument/2006/relationships/tags" Target="../tags/tag37.xml"/><Relationship Id="rId35" Type="http://schemas.openxmlformats.org/officeDocument/2006/relationships/tags" Target="../tags/tag36.xml"/><Relationship Id="rId34" Type="http://schemas.openxmlformats.org/officeDocument/2006/relationships/tags" Target="../tags/tag35.xml"/><Relationship Id="rId33" Type="http://schemas.openxmlformats.org/officeDocument/2006/relationships/tags" Target="../tags/tag34.xml"/><Relationship Id="rId32" Type="http://schemas.openxmlformats.org/officeDocument/2006/relationships/tags" Target="../tags/tag33.xml"/><Relationship Id="rId31" Type="http://schemas.openxmlformats.org/officeDocument/2006/relationships/tags" Target="../tags/tag32.xml"/><Relationship Id="rId30" Type="http://schemas.openxmlformats.org/officeDocument/2006/relationships/tags" Target="../tags/tag31.xml"/><Relationship Id="rId3" Type="http://schemas.openxmlformats.org/officeDocument/2006/relationships/tags" Target="../tags/tag12.xml"/><Relationship Id="rId29" Type="http://schemas.openxmlformats.org/officeDocument/2006/relationships/tags" Target="../tags/tag30.xml"/><Relationship Id="rId28" Type="http://schemas.openxmlformats.org/officeDocument/2006/relationships/tags" Target="../tags/tag29.xml"/><Relationship Id="rId27" Type="http://schemas.openxmlformats.org/officeDocument/2006/relationships/image" Target="../media/image12.svg"/><Relationship Id="rId26" Type="http://schemas.openxmlformats.org/officeDocument/2006/relationships/image" Target="../media/image11.png"/><Relationship Id="rId25" Type="http://schemas.openxmlformats.org/officeDocument/2006/relationships/tags" Target="../tags/tag28.xml"/><Relationship Id="rId24" Type="http://schemas.openxmlformats.org/officeDocument/2006/relationships/tags" Target="../tags/tag27.xml"/><Relationship Id="rId23" Type="http://schemas.openxmlformats.org/officeDocument/2006/relationships/tags" Target="../tags/tag26.xml"/><Relationship Id="rId22" Type="http://schemas.openxmlformats.org/officeDocument/2006/relationships/tags" Target="../tags/tag25.xml"/><Relationship Id="rId21" Type="http://schemas.openxmlformats.org/officeDocument/2006/relationships/image" Target="../media/image10.svg"/><Relationship Id="rId20" Type="http://schemas.openxmlformats.org/officeDocument/2006/relationships/image" Target="../media/image9.png"/><Relationship Id="rId2" Type="http://schemas.openxmlformats.org/officeDocument/2006/relationships/tags" Target="../tags/tag11.xml"/><Relationship Id="rId19" Type="http://schemas.openxmlformats.org/officeDocument/2006/relationships/tags" Target="../tags/tag24.xml"/><Relationship Id="rId18" Type="http://schemas.openxmlformats.org/officeDocument/2006/relationships/tags" Target="../tags/tag2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image" Target="../media/image8.svg"/><Relationship Id="rId14" Type="http://schemas.openxmlformats.org/officeDocument/2006/relationships/image" Target="../media/image7.png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image" Target="../media/image13.jpeg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73.xml"/><Relationship Id="rId24" Type="http://schemas.openxmlformats.org/officeDocument/2006/relationships/tags" Target="../tags/tag72.xml"/><Relationship Id="rId23" Type="http://schemas.openxmlformats.org/officeDocument/2006/relationships/tags" Target="../tags/tag71.xml"/><Relationship Id="rId22" Type="http://schemas.openxmlformats.org/officeDocument/2006/relationships/tags" Target="../tags/tag70.xml"/><Relationship Id="rId21" Type="http://schemas.openxmlformats.org/officeDocument/2006/relationships/tags" Target="../tags/tag69.xml"/><Relationship Id="rId20" Type="http://schemas.openxmlformats.org/officeDocument/2006/relationships/tags" Target="../tags/tag68.xml"/><Relationship Id="rId2" Type="http://schemas.openxmlformats.org/officeDocument/2006/relationships/tags" Target="../tags/tag51.xml"/><Relationship Id="rId19" Type="http://schemas.openxmlformats.org/officeDocument/2006/relationships/tags" Target="../tags/tag67.xml"/><Relationship Id="rId18" Type="http://schemas.openxmlformats.org/officeDocument/2006/relationships/tags" Target="../tags/tag66.xml"/><Relationship Id="rId17" Type="http://schemas.openxmlformats.org/officeDocument/2006/relationships/tags" Target="../tags/tag65.xml"/><Relationship Id="rId16" Type="http://schemas.openxmlformats.org/officeDocument/2006/relationships/tags" Target="../tags/tag64.xml"/><Relationship Id="rId15" Type="http://schemas.openxmlformats.org/officeDocument/2006/relationships/tags" Target="../tags/tag63.xml"/><Relationship Id="rId14" Type="http://schemas.openxmlformats.org/officeDocument/2006/relationships/tags" Target="../tags/tag62.xml"/><Relationship Id="rId13" Type="http://schemas.openxmlformats.org/officeDocument/2006/relationships/tags" Target="../tags/tag61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tags" Target="../tags/tag5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image" Target="../media/image15.svg"/><Relationship Id="rId6" Type="http://schemas.openxmlformats.org/officeDocument/2006/relationships/image" Target="../media/image14.png"/><Relationship Id="rId56" Type="http://schemas.openxmlformats.org/officeDocument/2006/relationships/slideLayout" Target="../slideLayouts/slideLayout7.xml"/><Relationship Id="rId55" Type="http://schemas.openxmlformats.org/officeDocument/2006/relationships/tags" Target="../tags/tag112.xml"/><Relationship Id="rId54" Type="http://schemas.openxmlformats.org/officeDocument/2006/relationships/tags" Target="../tags/tag111.xml"/><Relationship Id="rId53" Type="http://schemas.openxmlformats.org/officeDocument/2006/relationships/tags" Target="../tags/tag110.xml"/><Relationship Id="rId52" Type="http://schemas.openxmlformats.org/officeDocument/2006/relationships/tags" Target="../tags/tag109.xml"/><Relationship Id="rId51" Type="http://schemas.openxmlformats.org/officeDocument/2006/relationships/image" Target="../media/image29.svg"/><Relationship Id="rId50" Type="http://schemas.openxmlformats.org/officeDocument/2006/relationships/image" Target="../media/image28.png"/><Relationship Id="rId5" Type="http://schemas.openxmlformats.org/officeDocument/2006/relationships/tags" Target="../tags/tag78.xml"/><Relationship Id="rId49" Type="http://schemas.openxmlformats.org/officeDocument/2006/relationships/tags" Target="../tags/tag108.xml"/><Relationship Id="rId48" Type="http://schemas.openxmlformats.org/officeDocument/2006/relationships/tags" Target="../tags/tag107.xml"/><Relationship Id="rId47" Type="http://schemas.openxmlformats.org/officeDocument/2006/relationships/tags" Target="../tags/tag106.xml"/><Relationship Id="rId46" Type="http://schemas.openxmlformats.org/officeDocument/2006/relationships/tags" Target="../tags/tag105.xml"/><Relationship Id="rId45" Type="http://schemas.openxmlformats.org/officeDocument/2006/relationships/image" Target="../media/image27.svg"/><Relationship Id="rId44" Type="http://schemas.openxmlformats.org/officeDocument/2006/relationships/image" Target="../media/image26.png"/><Relationship Id="rId43" Type="http://schemas.openxmlformats.org/officeDocument/2006/relationships/tags" Target="../tags/tag104.xml"/><Relationship Id="rId42" Type="http://schemas.openxmlformats.org/officeDocument/2006/relationships/tags" Target="../tags/tag103.xml"/><Relationship Id="rId41" Type="http://schemas.openxmlformats.org/officeDocument/2006/relationships/tags" Target="../tags/tag102.xml"/><Relationship Id="rId40" Type="http://schemas.openxmlformats.org/officeDocument/2006/relationships/tags" Target="../tags/tag101.xml"/><Relationship Id="rId4" Type="http://schemas.openxmlformats.org/officeDocument/2006/relationships/tags" Target="../tags/tag77.xml"/><Relationship Id="rId39" Type="http://schemas.openxmlformats.org/officeDocument/2006/relationships/image" Target="../media/image25.svg"/><Relationship Id="rId38" Type="http://schemas.openxmlformats.org/officeDocument/2006/relationships/image" Target="../media/image24.png"/><Relationship Id="rId37" Type="http://schemas.openxmlformats.org/officeDocument/2006/relationships/tags" Target="../tags/tag100.xml"/><Relationship Id="rId36" Type="http://schemas.openxmlformats.org/officeDocument/2006/relationships/tags" Target="../tags/tag99.xml"/><Relationship Id="rId35" Type="http://schemas.openxmlformats.org/officeDocument/2006/relationships/tags" Target="../tags/tag98.xml"/><Relationship Id="rId34" Type="http://schemas.openxmlformats.org/officeDocument/2006/relationships/tags" Target="../tags/tag97.xml"/><Relationship Id="rId33" Type="http://schemas.openxmlformats.org/officeDocument/2006/relationships/image" Target="../media/image23.svg"/><Relationship Id="rId32" Type="http://schemas.openxmlformats.org/officeDocument/2006/relationships/image" Target="../media/image22.png"/><Relationship Id="rId31" Type="http://schemas.openxmlformats.org/officeDocument/2006/relationships/tags" Target="../tags/tag96.xml"/><Relationship Id="rId30" Type="http://schemas.openxmlformats.org/officeDocument/2006/relationships/tags" Target="../tags/tag95.xml"/><Relationship Id="rId3" Type="http://schemas.openxmlformats.org/officeDocument/2006/relationships/tags" Target="../tags/tag76.xml"/><Relationship Id="rId29" Type="http://schemas.openxmlformats.org/officeDocument/2006/relationships/tags" Target="../tags/tag94.xml"/><Relationship Id="rId28" Type="http://schemas.openxmlformats.org/officeDocument/2006/relationships/tags" Target="../tags/tag93.xml"/><Relationship Id="rId27" Type="http://schemas.openxmlformats.org/officeDocument/2006/relationships/tags" Target="../tags/tag92.xml"/><Relationship Id="rId26" Type="http://schemas.openxmlformats.org/officeDocument/2006/relationships/tags" Target="../tags/tag91.xml"/><Relationship Id="rId25" Type="http://schemas.openxmlformats.org/officeDocument/2006/relationships/image" Target="../media/image21.svg"/><Relationship Id="rId24" Type="http://schemas.openxmlformats.org/officeDocument/2006/relationships/image" Target="../media/image20.png"/><Relationship Id="rId23" Type="http://schemas.openxmlformats.org/officeDocument/2006/relationships/tags" Target="../tags/tag90.xml"/><Relationship Id="rId22" Type="http://schemas.openxmlformats.org/officeDocument/2006/relationships/tags" Target="../tags/tag89.xml"/><Relationship Id="rId21" Type="http://schemas.openxmlformats.org/officeDocument/2006/relationships/tags" Target="../tags/tag88.xml"/><Relationship Id="rId20" Type="http://schemas.openxmlformats.org/officeDocument/2006/relationships/tags" Target="../tags/tag87.xml"/><Relationship Id="rId2" Type="http://schemas.openxmlformats.org/officeDocument/2006/relationships/tags" Target="../tags/tag75.xml"/><Relationship Id="rId19" Type="http://schemas.openxmlformats.org/officeDocument/2006/relationships/image" Target="../media/image19.svg"/><Relationship Id="rId18" Type="http://schemas.openxmlformats.org/officeDocument/2006/relationships/image" Target="../media/image18.png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image" Target="../media/image17.svg"/><Relationship Id="rId12" Type="http://schemas.openxmlformats.org/officeDocument/2006/relationships/image" Target="../media/image16.png"/><Relationship Id="rId11" Type="http://schemas.openxmlformats.org/officeDocument/2006/relationships/tags" Target="../tags/tag82.xml"/><Relationship Id="rId10" Type="http://schemas.openxmlformats.org/officeDocument/2006/relationships/tags" Target="../tags/tag81.xml"/><Relationship Id="rId1" Type="http://schemas.openxmlformats.org/officeDocument/2006/relationships/tags" Target="../tags/tag7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svg"/><Relationship Id="rId8" Type="http://schemas.openxmlformats.org/officeDocument/2006/relationships/image" Target="../media/image30.png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8" Type="http://schemas.openxmlformats.org/officeDocument/2006/relationships/slideLayout" Target="../slideLayouts/slideLayout7.xml"/><Relationship Id="rId47" Type="http://schemas.openxmlformats.org/officeDocument/2006/relationships/tags" Target="../tags/tag147.xml"/><Relationship Id="rId46" Type="http://schemas.openxmlformats.org/officeDocument/2006/relationships/tags" Target="../tags/tag146.xml"/><Relationship Id="rId45" Type="http://schemas.openxmlformats.org/officeDocument/2006/relationships/tags" Target="../tags/tag145.xml"/><Relationship Id="rId44" Type="http://schemas.openxmlformats.org/officeDocument/2006/relationships/tags" Target="../tags/tag144.xml"/><Relationship Id="rId43" Type="http://schemas.openxmlformats.org/officeDocument/2006/relationships/image" Target="../media/image41.svg"/><Relationship Id="rId42" Type="http://schemas.openxmlformats.org/officeDocument/2006/relationships/image" Target="../media/image40.png"/><Relationship Id="rId41" Type="http://schemas.openxmlformats.org/officeDocument/2006/relationships/tags" Target="../tags/tag143.xml"/><Relationship Id="rId40" Type="http://schemas.openxmlformats.org/officeDocument/2006/relationships/tags" Target="../tags/tag142.xml"/><Relationship Id="rId4" Type="http://schemas.openxmlformats.org/officeDocument/2006/relationships/tags" Target="../tags/tag116.xml"/><Relationship Id="rId39" Type="http://schemas.openxmlformats.org/officeDocument/2006/relationships/tags" Target="../tags/tag141.xml"/><Relationship Id="rId38" Type="http://schemas.openxmlformats.org/officeDocument/2006/relationships/tags" Target="../tags/tag140.xml"/><Relationship Id="rId37" Type="http://schemas.openxmlformats.org/officeDocument/2006/relationships/image" Target="../media/image39.svg"/><Relationship Id="rId36" Type="http://schemas.openxmlformats.org/officeDocument/2006/relationships/image" Target="../media/image38.png"/><Relationship Id="rId35" Type="http://schemas.openxmlformats.org/officeDocument/2006/relationships/tags" Target="../tags/tag139.xml"/><Relationship Id="rId34" Type="http://schemas.openxmlformats.org/officeDocument/2006/relationships/tags" Target="../tags/tag138.xml"/><Relationship Id="rId33" Type="http://schemas.openxmlformats.org/officeDocument/2006/relationships/tags" Target="../tags/tag137.xml"/><Relationship Id="rId32" Type="http://schemas.openxmlformats.org/officeDocument/2006/relationships/tags" Target="../tags/tag136.xml"/><Relationship Id="rId31" Type="http://schemas.openxmlformats.org/officeDocument/2006/relationships/image" Target="../media/image37.svg"/><Relationship Id="rId30" Type="http://schemas.openxmlformats.org/officeDocument/2006/relationships/image" Target="../media/image36.png"/><Relationship Id="rId3" Type="http://schemas.openxmlformats.org/officeDocument/2006/relationships/tags" Target="../tags/tag115.xml"/><Relationship Id="rId29" Type="http://schemas.openxmlformats.org/officeDocument/2006/relationships/tags" Target="../tags/tag135.xml"/><Relationship Id="rId28" Type="http://schemas.openxmlformats.org/officeDocument/2006/relationships/tags" Target="../tags/tag134.xml"/><Relationship Id="rId27" Type="http://schemas.openxmlformats.org/officeDocument/2006/relationships/tags" Target="../tags/tag133.xml"/><Relationship Id="rId26" Type="http://schemas.openxmlformats.org/officeDocument/2006/relationships/tags" Target="../tags/tag132.xml"/><Relationship Id="rId25" Type="http://schemas.openxmlformats.org/officeDocument/2006/relationships/tags" Target="../tags/tag131.xml"/><Relationship Id="rId24" Type="http://schemas.openxmlformats.org/officeDocument/2006/relationships/tags" Target="../tags/tag130.xml"/><Relationship Id="rId23" Type="http://schemas.openxmlformats.org/officeDocument/2006/relationships/tags" Target="../tags/tag129.xml"/><Relationship Id="rId22" Type="http://schemas.openxmlformats.org/officeDocument/2006/relationships/tags" Target="../tags/tag128.xml"/><Relationship Id="rId21" Type="http://schemas.openxmlformats.org/officeDocument/2006/relationships/image" Target="../media/image35.svg"/><Relationship Id="rId20" Type="http://schemas.openxmlformats.org/officeDocument/2006/relationships/image" Target="../media/image34.png"/><Relationship Id="rId2" Type="http://schemas.openxmlformats.org/officeDocument/2006/relationships/tags" Target="../tags/tag114.xml"/><Relationship Id="rId19" Type="http://schemas.openxmlformats.org/officeDocument/2006/relationships/tags" Target="../tags/tag127.xml"/><Relationship Id="rId18" Type="http://schemas.openxmlformats.org/officeDocument/2006/relationships/tags" Target="../tags/tag126.xml"/><Relationship Id="rId17" Type="http://schemas.openxmlformats.org/officeDocument/2006/relationships/tags" Target="../tags/tag125.xml"/><Relationship Id="rId16" Type="http://schemas.openxmlformats.org/officeDocument/2006/relationships/tags" Target="../tags/tag124.xml"/><Relationship Id="rId15" Type="http://schemas.openxmlformats.org/officeDocument/2006/relationships/image" Target="../media/image33.svg"/><Relationship Id="rId14" Type="http://schemas.openxmlformats.org/officeDocument/2006/relationships/image" Target="../media/image32.png"/><Relationship Id="rId13" Type="http://schemas.openxmlformats.org/officeDocument/2006/relationships/tags" Target="../tags/tag123.xml"/><Relationship Id="rId12" Type="http://schemas.openxmlformats.org/officeDocument/2006/relationships/tags" Target="../tags/tag122.xml"/><Relationship Id="rId11" Type="http://schemas.openxmlformats.org/officeDocument/2006/relationships/tags" Target="../tags/tag121.xml"/><Relationship Id="rId10" Type="http://schemas.openxmlformats.org/officeDocument/2006/relationships/tags" Target="../tags/tag120.xml"/><Relationship Id="rId1" Type="http://schemas.openxmlformats.org/officeDocument/2006/relationships/tags" Target="../tags/tag11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3" Type="http://schemas.openxmlformats.org/officeDocument/2006/relationships/slideLayout" Target="../slideLayouts/slideLayout7.xml"/><Relationship Id="rId42" Type="http://schemas.openxmlformats.org/officeDocument/2006/relationships/tags" Target="../tags/tag188.xml"/><Relationship Id="rId41" Type="http://schemas.openxmlformats.org/officeDocument/2006/relationships/tags" Target="../tags/tag187.xml"/><Relationship Id="rId40" Type="http://schemas.openxmlformats.org/officeDocument/2006/relationships/tags" Target="../tags/tag186.xml"/><Relationship Id="rId4" Type="http://schemas.openxmlformats.org/officeDocument/2006/relationships/tags" Target="../tags/tag150.xml"/><Relationship Id="rId39" Type="http://schemas.openxmlformats.org/officeDocument/2006/relationships/tags" Target="../tags/tag185.xml"/><Relationship Id="rId38" Type="http://schemas.openxmlformats.org/officeDocument/2006/relationships/tags" Target="../tags/tag184.xml"/><Relationship Id="rId37" Type="http://schemas.openxmlformats.org/officeDocument/2006/relationships/tags" Target="../tags/tag183.xml"/><Relationship Id="rId36" Type="http://schemas.openxmlformats.org/officeDocument/2006/relationships/tags" Target="../tags/tag182.xml"/><Relationship Id="rId35" Type="http://schemas.openxmlformats.org/officeDocument/2006/relationships/tags" Target="../tags/tag181.xml"/><Relationship Id="rId34" Type="http://schemas.openxmlformats.org/officeDocument/2006/relationships/tags" Target="../tags/tag180.xml"/><Relationship Id="rId33" Type="http://schemas.openxmlformats.org/officeDocument/2006/relationships/tags" Target="../tags/tag179.xml"/><Relationship Id="rId32" Type="http://schemas.openxmlformats.org/officeDocument/2006/relationships/tags" Target="../tags/tag178.xml"/><Relationship Id="rId31" Type="http://schemas.openxmlformats.org/officeDocument/2006/relationships/tags" Target="../tags/tag177.xml"/><Relationship Id="rId30" Type="http://schemas.openxmlformats.org/officeDocument/2006/relationships/tags" Target="../tags/tag176.xml"/><Relationship Id="rId3" Type="http://schemas.openxmlformats.org/officeDocument/2006/relationships/image" Target="../media/image42.jpeg"/><Relationship Id="rId29" Type="http://schemas.openxmlformats.org/officeDocument/2006/relationships/tags" Target="../tags/tag175.xml"/><Relationship Id="rId28" Type="http://schemas.openxmlformats.org/officeDocument/2006/relationships/tags" Target="../tags/tag174.xml"/><Relationship Id="rId27" Type="http://schemas.openxmlformats.org/officeDocument/2006/relationships/tags" Target="../tags/tag173.xml"/><Relationship Id="rId26" Type="http://schemas.openxmlformats.org/officeDocument/2006/relationships/tags" Target="../tags/tag172.xml"/><Relationship Id="rId25" Type="http://schemas.openxmlformats.org/officeDocument/2006/relationships/tags" Target="../tags/tag171.xml"/><Relationship Id="rId24" Type="http://schemas.openxmlformats.org/officeDocument/2006/relationships/tags" Target="../tags/tag170.xml"/><Relationship Id="rId23" Type="http://schemas.openxmlformats.org/officeDocument/2006/relationships/tags" Target="../tags/tag169.xml"/><Relationship Id="rId22" Type="http://schemas.openxmlformats.org/officeDocument/2006/relationships/tags" Target="../tags/tag168.xml"/><Relationship Id="rId21" Type="http://schemas.openxmlformats.org/officeDocument/2006/relationships/tags" Target="../tags/tag167.xml"/><Relationship Id="rId20" Type="http://schemas.openxmlformats.org/officeDocument/2006/relationships/tags" Target="../tags/tag166.xml"/><Relationship Id="rId2" Type="http://schemas.openxmlformats.org/officeDocument/2006/relationships/tags" Target="../tags/tag149.xml"/><Relationship Id="rId19" Type="http://schemas.openxmlformats.org/officeDocument/2006/relationships/tags" Target="../tags/tag165.xml"/><Relationship Id="rId18" Type="http://schemas.openxmlformats.org/officeDocument/2006/relationships/tags" Target="../tags/tag164.xml"/><Relationship Id="rId17" Type="http://schemas.openxmlformats.org/officeDocument/2006/relationships/tags" Target="../tags/tag163.xml"/><Relationship Id="rId16" Type="http://schemas.openxmlformats.org/officeDocument/2006/relationships/tags" Target="../tags/tag162.xml"/><Relationship Id="rId15" Type="http://schemas.openxmlformats.org/officeDocument/2006/relationships/tags" Target="../tags/tag161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tags" Target="../tags/tag14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tags" Target="../tags/tag195.xml"/><Relationship Id="rId7" Type="http://schemas.openxmlformats.org/officeDocument/2006/relationships/tags" Target="../tags/tag194.xml"/><Relationship Id="rId6" Type="http://schemas.openxmlformats.org/officeDocument/2006/relationships/tags" Target="../tags/tag193.xml"/><Relationship Id="rId50" Type="http://schemas.openxmlformats.org/officeDocument/2006/relationships/slideLayout" Target="../slideLayouts/slideLayout7.xml"/><Relationship Id="rId5" Type="http://schemas.openxmlformats.org/officeDocument/2006/relationships/tags" Target="../tags/tag192.xml"/><Relationship Id="rId49" Type="http://schemas.openxmlformats.org/officeDocument/2006/relationships/tags" Target="../tags/tag226.xml"/><Relationship Id="rId48" Type="http://schemas.openxmlformats.org/officeDocument/2006/relationships/tags" Target="../tags/tag225.xml"/><Relationship Id="rId47" Type="http://schemas.openxmlformats.org/officeDocument/2006/relationships/tags" Target="../tags/tag224.xml"/><Relationship Id="rId46" Type="http://schemas.openxmlformats.org/officeDocument/2006/relationships/tags" Target="../tags/tag223.xml"/><Relationship Id="rId45" Type="http://schemas.openxmlformats.org/officeDocument/2006/relationships/tags" Target="../tags/tag222.xml"/><Relationship Id="rId44" Type="http://schemas.openxmlformats.org/officeDocument/2006/relationships/tags" Target="../tags/tag221.xml"/><Relationship Id="rId43" Type="http://schemas.openxmlformats.org/officeDocument/2006/relationships/tags" Target="../tags/tag220.xml"/><Relationship Id="rId42" Type="http://schemas.openxmlformats.org/officeDocument/2006/relationships/tags" Target="../tags/tag219.xml"/><Relationship Id="rId41" Type="http://schemas.openxmlformats.org/officeDocument/2006/relationships/tags" Target="../tags/tag218.xml"/><Relationship Id="rId40" Type="http://schemas.openxmlformats.org/officeDocument/2006/relationships/tags" Target="../tags/tag217.xml"/><Relationship Id="rId4" Type="http://schemas.openxmlformats.org/officeDocument/2006/relationships/tags" Target="../tags/tag191.xml"/><Relationship Id="rId39" Type="http://schemas.openxmlformats.org/officeDocument/2006/relationships/tags" Target="../tags/tag216.xml"/><Relationship Id="rId38" Type="http://schemas.openxmlformats.org/officeDocument/2006/relationships/tags" Target="../tags/tag215.xml"/><Relationship Id="rId37" Type="http://schemas.openxmlformats.org/officeDocument/2006/relationships/tags" Target="../tags/tag214.xml"/><Relationship Id="rId36" Type="http://schemas.openxmlformats.org/officeDocument/2006/relationships/tags" Target="../tags/tag213.xml"/><Relationship Id="rId35" Type="http://schemas.openxmlformats.org/officeDocument/2006/relationships/image" Target="../media/image57.svg"/><Relationship Id="rId34" Type="http://schemas.openxmlformats.org/officeDocument/2006/relationships/image" Target="../media/image56.png"/><Relationship Id="rId33" Type="http://schemas.openxmlformats.org/officeDocument/2006/relationships/tags" Target="../tags/tag212.xml"/><Relationship Id="rId32" Type="http://schemas.openxmlformats.org/officeDocument/2006/relationships/tags" Target="../tags/tag211.xml"/><Relationship Id="rId31" Type="http://schemas.openxmlformats.org/officeDocument/2006/relationships/tags" Target="../tags/tag210.xml"/><Relationship Id="rId30" Type="http://schemas.openxmlformats.org/officeDocument/2006/relationships/tags" Target="../tags/tag209.xml"/><Relationship Id="rId3" Type="http://schemas.openxmlformats.org/officeDocument/2006/relationships/image" Target="../media/image47.jpeg"/><Relationship Id="rId29" Type="http://schemas.openxmlformats.org/officeDocument/2006/relationships/image" Target="../media/image55.svg"/><Relationship Id="rId28" Type="http://schemas.openxmlformats.org/officeDocument/2006/relationships/image" Target="../media/image54.png"/><Relationship Id="rId27" Type="http://schemas.openxmlformats.org/officeDocument/2006/relationships/tags" Target="../tags/tag208.xml"/><Relationship Id="rId26" Type="http://schemas.openxmlformats.org/officeDocument/2006/relationships/tags" Target="../tags/tag207.xml"/><Relationship Id="rId25" Type="http://schemas.openxmlformats.org/officeDocument/2006/relationships/tags" Target="../tags/tag206.xml"/><Relationship Id="rId24" Type="http://schemas.openxmlformats.org/officeDocument/2006/relationships/tags" Target="../tags/tag205.xml"/><Relationship Id="rId23" Type="http://schemas.openxmlformats.org/officeDocument/2006/relationships/image" Target="../media/image53.svg"/><Relationship Id="rId22" Type="http://schemas.openxmlformats.org/officeDocument/2006/relationships/image" Target="../media/image52.png"/><Relationship Id="rId21" Type="http://schemas.openxmlformats.org/officeDocument/2006/relationships/tags" Target="../tags/tag204.xml"/><Relationship Id="rId20" Type="http://schemas.openxmlformats.org/officeDocument/2006/relationships/tags" Target="../tags/tag203.xml"/><Relationship Id="rId2" Type="http://schemas.openxmlformats.org/officeDocument/2006/relationships/tags" Target="../tags/tag190.xml"/><Relationship Id="rId19" Type="http://schemas.openxmlformats.org/officeDocument/2006/relationships/tags" Target="../tags/tag202.xml"/><Relationship Id="rId18" Type="http://schemas.openxmlformats.org/officeDocument/2006/relationships/tags" Target="../tags/tag201.xml"/><Relationship Id="rId17" Type="http://schemas.openxmlformats.org/officeDocument/2006/relationships/image" Target="../media/image51.svg"/><Relationship Id="rId16" Type="http://schemas.openxmlformats.org/officeDocument/2006/relationships/image" Target="../media/image50.png"/><Relationship Id="rId15" Type="http://schemas.openxmlformats.org/officeDocument/2006/relationships/tags" Target="../tags/tag200.xml"/><Relationship Id="rId14" Type="http://schemas.openxmlformats.org/officeDocument/2006/relationships/tags" Target="../tags/tag199.xml"/><Relationship Id="rId13" Type="http://schemas.openxmlformats.org/officeDocument/2006/relationships/tags" Target="../tags/tag198.xml"/><Relationship Id="rId12" Type="http://schemas.openxmlformats.org/officeDocument/2006/relationships/tags" Target="../tags/tag197.xml"/><Relationship Id="rId11" Type="http://schemas.openxmlformats.org/officeDocument/2006/relationships/image" Target="../media/image49.svg"/><Relationship Id="rId10" Type="http://schemas.openxmlformats.org/officeDocument/2006/relationships/image" Target="../media/image48.png"/><Relationship Id="rId1" Type="http://schemas.openxmlformats.org/officeDocument/2006/relationships/tags" Target="../tags/tag18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" Type="http://schemas.openxmlformats.org/officeDocument/2006/relationships/tags" Target="../tags/tag2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097756"/>
            <a:ext cx="199265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00D17C"/>
                </a:solidFill>
                <a:latin typeface="MiSans Demibold" panose="00000700000000000000" charset="-122"/>
                <a:ea typeface="MiSans Demibold" panose="00000700000000000000" charset="-122"/>
              </a:rPr>
              <a:t>GREEN HYDROGEN</a:t>
            </a:r>
            <a:endParaRPr sz="1050" b="1" spc="315">
              <a:solidFill>
                <a:srgbClr val="00D17C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1493044"/>
            <a:ext cx="5715076" cy="2947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电解质制氢</a:t>
            </a:r>
            <a:r>
              <a:rPr lang="zh-CN" sz="6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和电镀</a:t>
            </a:r>
            <a:endParaRPr lang="zh-CN" sz="6000" b="1">
              <a:solidFill>
                <a:srgbClr val="1A5E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4936331"/>
            <a:ext cx="60388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D7A66"/>
                </a:solidFill>
                <a:cs typeface="+mn-lt"/>
              </a:rPr>
              <a:t>绿电变绿氢，开启零碳能源新时代</a:t>
            </a:r>
            <a:endParaRPr sz="1500" spc="30">
              <a:solidFill>
                <a:srgbClr val="3D7A66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66750" y="5560219"/>
            <a:ext cx="65142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180">
                <a:solidFill>
                  <a:srgbClr val="3D7A66"/>
                </a:solidFill>
                <a:cs typeface="+mn-lt"/>
              </a:rPr>
              <a:t>DATE</a:t>
            </a:r>
            <a:endParaRPr sz="1200" spc="180">
              <a:solidFill>
                <a:srgbClr val="3D7A66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1280074" y="5560219"/>
            <a:ext cx="9327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3D7A66"/>
                </a:solidFill>
                <a:cs typeface="+mn-lt"/>
              </a:rPr>
              <a:t>2026</a:t>
            </a:r>
            <a:r>
              <a:rPr lang="zh-CN" altLang="en-US" sz="1200">
                <a:solidFill>
                  <a:srgbClr val="3D7A66"/>
                </a:solidFill>
                <a:cs typeface="+mn-lt"/>
              </a:rPr>
              <a:t>年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8</a:t>
            </a:r>
            <a:r>
              <a:rPr lang="zh-CN" altLang="en-US" sz="1200">
                <a:solidFill>
                  <a:srgbClr val="3D7A66"/>
                </a:solidFill>
                <a:cs typeface="+mn-lt"/>
              </a:rPr>
              <a:t>月</a:t>
            </a:r>
            <a:endParaRPr lang="zh-CN" altLang="en-US" sz="1200">
              <a:solidFill>
                <a:srgbClr val="3D7A66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162050"/>
            <a:ext cx="48260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2764155" y="118110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666750" y="4664710"/>
            <a:ext cx="457200" cy="1905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能源转型呼唤绿氢革命</a:t>
            </a:r>
            <a:endParaRPr sz="3000" b="1">
              <a:solidFill>
                <a:srgbClr val="1A5E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53035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2291"/>
              <a:lumOff val="87709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028950" y="1704927"/>
            <a:ext cx="6667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1A5E4A"/>
                </a:solidFill>
                <a:cs typeface="+mn-lt"/>
              </a:rPr>
              <a:t>燃烧后只产生水的</a:t>
            </a:r>
            <a:r>
              <a:rPr sz="2100" b="1">
                <a:solidFill>
                  <a:srgbClr val="003824"/>
                </a:solidFill>
                <a:cs typeface="+mn-lt"/>
              </a:rPr>
              <a:t>氢气</a:t>
            </a:r>
            <a:r>
              <a:rPr sz="2100">
                <a:solidFill>
                  <a:srgbClr val="1A5E4A"/>
                </a:solidFill>
                <a:cs typeface="+mn-lt"/>
              </a:rPr>
              <a:t>，被视作能源转型的</a:t>
            </a:r>
            <a:r>
              <a:rPr sz="2100" b="1">
                <a:solidFill>
                  <a:srgbClr val="003824"/>
                </a:solidFill>
                <a:cs typeface="+mn-lt"/>
              </a:rPr>
              <a:t>终极密码</a:t>
            </a:r>
            <a:endParaRPr sz="2100" b="1">
              <a:solidFill>
                <a:srgbClr val="003824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903855"/>
            <a:ext cx="5941695" cy="3568065"/>
          </a:xfrm>
          <a:custGeom>
            <a:avLst/>
            <a:gdLst>
              <a:gd name="sw" fmla="*/ 1 w 9356"/>
              <a:gd name="sh" fmla="*/ 1 h 5619"/>
              <a:gd name="mins" fmla="min sw sh"/>
              <a:gd name="dsw" fmla="+- 0 sw mins"/>
              <a:gd name="dsh" fmla="+- 0 sh mins"/>
              <a:gd name="p0x0" fmla="*/ 120 w 9356"/>
              <a:gd name="p0y0" fmla="*/ 0 h 5619"/>
              <a:gd name="p0x1" fmla="*/ 9236 w 9356"/>
              <a:gd name="p0y1" fmla="*/ 0 h 5619"/>
              <a:gd name="p0x2" fmla="*/ 9303 w 9356"/>
              <a:gd name="p0y2" fmla="*/ 0 h 5619"/>
              <a:gd name="p0x3" fmla="*/ 9356 w 9356"/>
              <a:gd name="p0y3" fmla="*/ 53 h 5619"/>
              <a:gd name="p0x4" fmla="*/ 9356 w 9356"/>
              <a:gd name="p0y4" fmla="*/ 120 h 5619"/>
              <a:gd name="p0x5" fmla="*/ 9356 w 9356"/>
              <a:gd name="p0y5" fmla="*/ 5499 h 5619"/>
              <a:gd name="p0x6" fmla="*/ 9356 w 9356"/>
              <a:gd name="p0y6" fmla="*/ 5565 h 5619"/>
              <a:gd name="p0x7" fmla="*/ 9303 w 9356"/>
              <a:gd name="p0y7" fmla="*/ 5619 h 5619"/>
              <a:gd name="p0x8" fmla="*/ 9236 w 9356"/>
              <a:gd name="p0y8" fmla="*/ 5619 h 5619"/>
              <a:gd name="p0x9" fmla="*/ 120 w 9356"/>
              <a:gd name="p0y9" fmla="*/ 5619 h 5619"/>
              <a:gd name="p0x10" fmla="*/ 53 w 9356"/>
              <a:gd name="p0y10" fmla="*/ 5619 h 5619"/>
              <a:gd name="p0x11" fmla="*/ 0 w 9356"/>
              <a:gd name="p0y11" fmla="*/ 5565 h 5619"/>
              <a:gd name="p0x12" fmla="*/ 0 w 9356"/>
              <a:gd name="p0y12" fmla="*/ 5499 h 5619"/>
              <a:gd name="p0x13" fmla="*/ 0 w 9356"/>
              <a:gd name="p0y13" fmla="*/ 120 h 5619"/>
              <a:gd name="p0x14" fmla="*/ 0 w 9356"/>
              <a:gd name="p0y14" fmla="*/ 53 h 5619"/>
              <a:gd name="p0x15" fmla="*/ 53 w 9356"/>
              <a:gd name="p0y15" fmla="*/ 0 h 5619"/>
              <a:gd name="p0x16" fmla="*/ 120 w 9356"/>
              <a:gd name="p0y16" fmla="*/ 0 h 56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95325" y="3007976"/>
            <a:ext cx="57035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5E4A"/>
                </a:solidFill>
                <a:cs typeface="+mn-lt"/>
              </a:rPr>
              <a:t>四大核心驱动力</a:t>
            </a:r>
            <a:endParaRPr b="1" spc="36">
              <a:solidFill>
                <a:srgbClr val="1A5E4A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695325" y="34283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52475" y="3485515"/>
            <a:ext cx="15240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038225" y="3414341"/>
            <a:ext cx="53606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双碳目标驱动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038225" y="3689614"/>
            <a:ext cx="53606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3D7A66"/>
                </a:solidFill>
                <a:cs typeface="+mn-lt"/>
              </a:rPr>
              <a:t>2026</a:t>
            </a:r>
            <a:r>
              <a:rPr lang="zh-CN" sz="1350">
                <a:solidFill>
                  <a:srgbClr val="3D7A66"/>
                </a:solidFill>
                <a:cs typeface="+mn-lt"/>
              </a:rPr>
              <a:t>年政府工作报告首次明确培育氢能新增长点，设立国家低碳转型基金</a:t>
            </a:r>
            <a:endParaRPr lang="zh-CN"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695325" y="42964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752475" y="4353560"/>
            <a:ext cx="1524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038225" y="4282602"/>
            <a:ext cx="46292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能源安全需求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038225" y="4557875"/>
            <a:ext cx="4972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绿氢将弃风弃光转化为可储存清洁能源，破解新能源消纳难题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695325" y="48907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30000" b="-30000"/>
          <a:stretch>
            <a:fillRect/>
          </a:stretch>
        </p:blipFill>
        <p:spPr>
          <a:xfrm>
            <a:off x="742950" y="4947920"/>
            <a:ext cx="17145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1038225" y="4876571"/>
            <a:ext cx="53606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经济性逼近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1038225" y="5151844"/>
            <a:ext cx="53606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绿氢成本降至</a:t>
            </a:r>
            <a:r>
              <a:rPr lang="en-US" sz="1350" b="1" spc="-13">
                <a:solidFill>
                  <a:schemeClr val="tx2"/>
                </a:solidFill>
                <a:cs typeface="+mn-lt"/>
              </a:rPr>
              <a:t>25-30</a:t>
            </a:r>
            <a:r>
              <a:rPr lang="zh-CN" altLang="en-US" sz="1350" b="1" spc="-13">
                <a:solidFill>
                  <a:schemeClr val="tx2"/>
                </a:solidFill>
                <a:cs typeface="+mn-lt"/>
              </a:rPr>
              <a:t>元</a:t>
            </a:r>
            <a:r>
              <a:rPr lang="en-US" altLang="zh-CN" sz="1350" b="1" spc="-13">
                <a:solidFill>
                  <a:schemeClr val="tx2"/>
                </a:solidFill>
                <a:cs typeface="+mn-lt"/>
              </a:rPr>
              <a:t>/kg</a:t>
            </a:r>
            <a:r>
              <a:rPr sz="1350">
                <a:solidFill>
                  <a:srgbClr val="3D7A66"/>
                </a:solidFill>
                <a:cs typeface="+mn-lt"/>
              </a:rPr>
              <a:t>，风光富集区仅</a:t>
            </a:r>
            <a:r>
              <a:rPr lang="en-US" sz="1350" b="1" spc="-13">
                <a:solidFill>
                  <a:schemeClr val="tx2"/>
                </a:solidFill>
                <a:cs typeface="+mn-lt"/>
              </a:rPr>
              <a:t>17-20</a:t>
            </a:r>
            <a:r>
              <a:rPr lang="zh-CN" altLang="en-US" sz="1350" b="1" spc="-13">
                <a:solidFill>
                  <a:schemeClr val="tx2"/>
                </a:solidFill>
                <a:cs typeface="+mn-lt"/>
              </a:rPr>
              <a:t>元</a:t>
            </a:r>
            <a:r>
              <a:rPr lang="en-US" altLang="zh-CN" sz="1350" b="1" spc="-13">
                <a:solidFill>
                  <a:schemeClr val="tx2"/>
                </a:solidFill>
                <a:cs typeface="+mn-lt"/>
              </a:rPr>
              <a:t>/kg</a:t>
            </a:r>
            <a:r>
              <a:rPr sz="1350">
                <a:solidFill>
                  <a:srgbClr val="3D7A66"/>
                </a:solidFill>
                <a:cs typeface="+mn-lt"/>
              </a:rPr>
              <a:t>，距灰氢平价一步之遥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695325" y="575881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752475" y="5815965"/>
            <a:ext cx="152400" cy="1524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1038225" y="5744832"/>
            <a:ext cx="4800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技术主流地位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1038225" y="6020105"/>
            <a:ext cx="5143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电解水制氢占据新建产能绝大多数，已成绿氢生产绝对主流路线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30"/>
            </p:custDataLst>
          </p:nvPr>
        </p:nvSpPr>
        <p:spPr>
          <a:xfrm>
            <a:off x="6755765" y="2903855"/>
            <a:ext cx="2425065" cy="3568065"/>
          </a:xfrm>
          <a:custGeom>
            <a:avLst/>
            <a:gdLst>
              <a:gd name="sw" fmla="*/ 1 w 3819"/>
              <a:gd name="sh" fmla="*/ 1 h 5619"/>
              <a:gd name="mins" fmla="min sw sh"/>
              <a:gd name="dsw" fmla="+- 0 sw mins"/>
              <a:gd name="dsh" fmla="+- 0 sh mins"/>
              <a:gd name="p0x0" fmla="*/ 240 w 3819"/>
              <a:gd name="p0y0" fmla="*/ 0 h 5619"/>
              <a:gd name="p0x1" fmla="*/ 3819 w 3819"/>
              <a:gd name="p0y1" fmla="*/ 0 h 5619"/>
              <a:gd name="p0x2" fmla="*/ 3819 w 3819"/>
              <a:gd name="p0y2" fmla="*/ 5619 h 5619"/>
              <a:gd name="p0x3" fmla="*/ 240 w 3819"/>
              <a:gd name="p0y3" fmla="*/ 5619 h 5619"/>
              <a:gd name="p0x4" fmla="*/ 107 w 3819"/>
              <a:gd name="p0y4" fmla="*/ 5619 h 5619"/>
              <a:gd name="p0x5" fmla="*/ 0 w 3819"/>
              <a:gd name="p0y5" fmla="*/ 5511 h 5619"/>
              <a:gd name="p0x6" fmla="*/ 0 w 3819"/>
              <a:gd name="p0y6" fmla="*/ 5379 h 5619"/>
              <a:gd name="p0x7" fmla="*/ 0 w 3819"/>
              <a:gd name="p0y7" fmla="*/ 240 h 5619"/>
              <a:gd name="p0x8" fmla="*/ 0 w 3819"/>
              <a:gd name="p0y8" fmla="*/ 107 h 5619"/>
              <a:gd name="p0x9" fmla="*/ 107 w 3819"/>
              <a:gd name="p0y9" fmla="*/ 0 h 5619"/>
              <a:gd name="p0x10" fmla="*/ 240 w 3819"/>
              <a:gd name="p0y10" fmla="*/ 0 h 56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6875117" y="4244292"/>
            <a:ext cx="21869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chemeClr val="accent1">
                    <a:lumMod val="26794"/>
                  </a:schemeClr>
                </a:solidFill>
                <a:cs typeface="+mn-lt"/>
              </a:rPr>
              <a:t>灰氢</a:t>
            </a:r>
            <a:endParaRPr b="1" spc="36">
              <a:solidFill>
                <a:schemeClr val="accent1">
                  <a:lumMod val="26794"/>
                </a:schemeClr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6874510" y="470662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3"/>
            </p:custDataLst>
          </p:nvPr>
        </p:nvSpPr>
        <p:spPr>
          <a:xfrm>
            <a:off x="6998942" y="4621482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003824"/>
                </a:solidFill>
                <a:cs typeface="+mn-lt"/>
              </a:rPr>
              <a:t>来自化石燃料</a:t>
            </a:r>
            <a:endParaRPr sz="1350">
              <a:solidFill>
                <a:srgbClr val="003824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34"/>
            </p:custDataLst>
          </p:nvPr>
        </p:nvSpPr>
        <p:spPr>
          <a:xfrm>
            <a:off x="6874510" y="497332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5"/>
            </p:custDataLst>
          </p:nvPr>
        </p:nvSpPr>
        <p:spPr>
          <a:xfrm>
            <a:off x="6998942" y="4888182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003824"/>
                </a:solidFill>
                <a:cs typeface="+mn-lt"/>
              </a:rPr>
              <a:t>伴随大量碳排放</a:t>
            </a:r>
            <a:endParaRPr sz="1350">
              <a:solidFill>
                <a:srgbClr val="003824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36"/>
            </p:custDataLst>
          </p:nvPr>
        </p:nvSpPr>
        <p:spPr>
          <a:xfrm>
            <a:off x="9190355" y="2903855"/>
            <a:ext cx="2425065" cy="3568065"/>
          </a:xfrm>
          <a:custGeom>
            <a:avLst/>
            <a:gdLst>
              <a:gd name="sw" fmla="*/ 1 w 3819"/>
              <a:gd name="sh" fmla="*/ 1 h 5619"/>
              <a:gd name="mins" fmla="min sw sh"/>
              <a:gd name="dsw" fmla="+- 0 sw mins"/>
              <a:gd name="dsh" fmla="+- 0 sh mins"/>
              <a:gd name="p0x0" fmla="*/ 0 w 3819"/>
              <a:gd name="p0y0" fmla="*/ 0 h 5619"/>
              <a:gd name="p0x1" fmla="*/ 3579 w 3819"/>
              <a:gd name="p0y1" fmla="*/ 0 h 5619"/>
              <a:gd name="p0x2" fmla="*/ 3711 w 3819"/>
              <a:gd name="p0y2" fmla="*/ 0 h 5619"/>
              <a:gd name="p0x3" fmla="*/ 3819 w 3819"/>
              <a:gd name="p0y3" fmla="*/ 107 h 5619"/>
              <a:gd name="p0x4" fmla="*/ 3819 w 3819"/>
              <a:gd name="p0y4" fmla="*/ 240 h 5619"/>
              <a:gd name="p0x5" fmla="*/ 3819 w 3819"/>
              <a:gd name="p0y5" fmla="*/ 5379 h 5619"/>
              <a:gd name="p0x6" fmla="*/ 3819 w 3819"/>
              <a:gd name="p0y6" fmla="*/ 5511 h 5619"/>
              <a:gd name="p0x7" fmla="*/ 3711 w 3819"/>
              <a:gd name="p0y7" fmla="*/ 5619 h 5619"/>
              <a:gd name="p0x8" fmla="*/ 3579 w 3819"/>
              <a:gd name="p0y8" fmla="*/ 5619 h 5619"/>
              <a:gd name="p0x9" fmla="*/ 0 w 3819"/>
              <a:gd name="p0y9" fmla="*/ 5619 h 5619"/>
              <a:gd name="p0x10" fmla="*/ 0 w 3819"/>
              <a:gd name="p0y10" fmla="*/ 0 h 56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8343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7"/>
            </p:custDataLst>
          </p:nvPr>
        </p:nvSpPr>
        <p:spPr>
          <a:xfrm>
            <a:off x="9347826" y="4244292"/>
            <a:ext cx="21488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5E4A"/>
                </a:solidFill>
                <a:cs typeface="+mn-lt"/>
              </a:rPr>
              <a:t>绿氢</a:t>
            </a:r>
            <a:endParaRPr b="1" spc="36">
              <a:solidFill>
                <a:srgbClr val="1A5E4A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8"/>
            </p:custDataLst>
          </p:nvPr>
        </p:nvSpPr>
        <p:spPr>
          <a:xfrm>
            <a:off x="9347200" y="470662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9"/>
            </p:custDataLst>
          </p:nvPr>
        </p:nvSpPr>
        <p:spPr>
          <a:xfrm>
            <a:off x="9471651" y="4621482"/>
            <a:ext cx="18860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7A66"/>
                </a:solidFill>
                <a:cs typeface="+mn-lt"/>
              </a:rPr>
              <a:t>可再生能源电解水制备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40"/>
            </p:custDataLst>
          </p:nvPr>
        </p:nvSpPr>
        <p:spPr>
          <a:xfrm>
            <a:off x="9347200" y="497332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41"/>
            </p:custDataLst>
          </p:nvPr>
        </p:nvSpPr>
        <p:spPr>
          <a:xfrm>
            <a:off x="9471651" y="4888182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7A66"/>
                </a:solidFill>
                <a:cs typeface="+mn-lt"/>
              </a:rPr>
              <a:t>从源头实现零碳排放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42"/>
            </p:custDataLst>
          </p:nvPr>
        </p:nvSpPr>
        <p:spPr>
          <a:xfrm>
            <a:off x="8994775" y="4497070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300 w 600"/>
              <a:gd name="p0y0" fmla="*/ 0 h 600"/>
              <a:gd name="p0x1" fmla="*/ 465 w 600"/>
              <a:gd name="p0y1" fmla="*/ 0 h 600"/>
              <a:gd name="p0x2" fmla="*/ 600 w 600"/>
              <a:gd name="p0y2" fmla="*/ 134 h 600"/>
              <a:gd name="p0x3" fmla="*/ 600 w 600"/>
              <a:gd name="p0y3" fmla="*/ 300 h 600"/>
              <a:gd name="p0x4" fmla="*/ 600 w 600"/>
              <a:gd name="p0y4" fmla="*/ 465 h 600"/>
              <a:gd name="p0x5" fmla="*/ 465 w 600"/>
              <a:gd name="p0y5" fmla="*/ 600 h 600"/>
              <a:gd name="p0x6" fmla="*/ 300 w 600"/>
              <a:gd name="p0y6" fmla="*/ 600 h 600"/>
              <a:gd name="p0x7" fmla="*/ 134 w 600"/>
              <a:gd name="p0y7" fmla="*/ 600 h 600"/>
              <a:gd name="p0x8" fmla="*/ 0 w 600"/>
              <a:gd name="p0y8" fmla="*/ 465 h 600"/>
              <a:gd name="p0x9" fmla="*/ 0 w 600"/>
              <a:gd name="p0y9" fmla="*/ 300 h 600"/>
              <a:gd name="p0x10" fmla="*/ 0 w 600"/>
              <a:gd name="p0y10" fmla="*/ 134 h 600"/>
              <a:gd name="p0x11" fmla="*/ 134 w 600"/>
              <a:gd name="p0y11" fmla="*/ 0 h 600"/>
              <a:gd name="p0x12" fmla="*/ 300 w 600"/>
              <a:gd name="p0y12" fmla="*/ 0 h 60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71450" dist="38100" dir="5399999" algn="ctr" rotWithShape="0">
              <a:schemeClr val="accent1">
                <a:alpha val="1490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3"/>
            </p:custDataLst>
          </p:nvPr>
        </p:nvSpPr>
        <p:spPr>
          <a:xfrm>
            <a:off x="9077960" y="4587875"/>
            <a:ext cx="368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60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VS</a:t>
            </a:r>
            <a:endParaRPr sz="1200" b="1" spc="60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四大技术路线关键参数对比</a:t>
            </a:r>
            <a:endParaRPr sz="3000" b="1">
              <a:solidFill>
                <a:srgbClr val="1A5E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5362575"/>
          </a:xfrm>
          <a:custGeom>
            <a:avLst/>
            <a:gdLst>
              <a:gd name="sw" fmla="*/ 1 w 17385"/>
              <a:gd name="sh" fmla="*/ 1 h 8445"/>
              <a:gd name="mins" fmla="min sw sh"/>
              <a:gd name="dsw" fmla="+- 0 sw mins"/>
              <a:gd name="dsh" fmla="+- 0 sh mins"/>
              <a:gd name="p0x0" fmla="*/ 120 w 17385"/>
              <a:gd name="p0y0" fmla="*/ 0 h 8445"/>
              <a:gd name="p0x1" fmla="*/ 17265 w 17385"/>
              <a:gd name="p0y1" fmla="*/ 0 h 8445"/>
              <a:gd name="p0x2" fmla="*/ 17331 w 17385"/>
              <a:gd name="p0y2" fmla="*/ 0 h 8445"/>
              <a:gd name="p0x3" fmla="*/ 17385 w 17385"/>
              <a:gd name="p0y3" fmla="*/ 53 h 8445"/>
              <a:gd name="p0x4" fmla="*/ 17385 w 17385"/>
              <a:gd name="p0y4" fmla="*/ 120 h 8445"/>
              <a:gd name="p0x5" fmla="*/ 17385 w 17385"/>
              <a:gd name="p0y5" fmla="*/ 8325 h 8445"/>
              <a:gd name="p0x6" fmla="*/ 17385 w 17385"/>
              <a:gd name="p0y6" fmla="*/ 8391 h 8445"/>
              <a:gd name="p0x7" fmla="*/ 17331 w 17385"/>
              <a:gd name="p0y7" fmla="*/ 8445 h 8445"/>
              <a:gd name="p0x8" fmla="*/ 17265 w 17385"/>
              <a:gd name="p0y8" fmla="*/ 8445 h 8445"/>
              <a:gd name="p0x9" fmla="*/ 120 w 17385"/>
              <a:gd name="p0y9" fmla="*/ 8445 h 8445"/>
              <a:gd name="p0x10" fmla="*/ 53 w 17385"/>
              <a:gd name="p0y10" fmla="*/ 8445 h 8445"/>
              <a:gd name="p0x11" fmla="*/ 0 w 17385"/>
              <a:gd name="p0y11" fmla="*/ 8391 h 8445"/>
              <a:gd name="p0x12" fmla="*/ 0 w 17385"/>
              <a:gd name="p0y12" fmla="*/ 8325 h 8445"/>
              <a:gd name="p0x13" fmla="*/ 0 w 17385"/>
              <a:gd name="p0y13" fmla="*/ 120 h 8445"/>
              <a:gd name="p0x14" fmla="*/ 0 w 17385"/>
              <a:gd name="p0y14" fmla="*/ 53 h 8445"/>
              <a:gd name="p0x15" fmla="*/ 53 w 17385"/>
              <a:gd name="p0y15" fmla="*/ 0 h 8445"/>
              <a:gd name="p0x16" fmla="*/ 120 w 173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5E4A"/>
                </a:solidFill>
                <a:cs typeface="+mn-lt"/>
              </a:rPr>
              <a:t>四大技术路线关键参数对比</a:t>
            </a:r>
            <a:endParaRPr sz="2100" b="1" spc="42">
              <a:solidFill>
                <a:srgbClr val="1A5E4A"/>
              </a:solidFill>
              <a:cs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71525" y="1700213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电解水制氢四大路线在效率、成本、成熟度上差异显著，需按场景适配选择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5"/>
            </p:custDataLst>
          </p:nvPr>
        </p:nvGraphicFramePr>
        <p:xfrm>
          <a:off x="771525" y="2133600"/>
          <a:ext cx="10648958" cy="4143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231"/>
                <a:gridCol w="1990134"/>
                <a:gridCol w="2278637"/>
                <a:gridCol w="2402681"/>
                <a:gridCol w="2508275"/>
              </a:tblGrid>
              <a:tr h="883890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1A5E4A"/>
                          </a:solidFill>
                          <a:cs typeface="+mn-lt"/>
                        </a:rPr>
                        <a:t>参数</a:t>
                      </a:r>
                      <a:endParaRPr sz="1800" b="1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12291"/>
                        <a:lumOff val="87709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1A5E4A"/>
                          </a:solidFill>
                          <a:cs typeface="+mn-lt"/>
                        </a:rPr>
                        <a:t>碱性电解（</a:t>
                      </a:r>
                      <a:r>
                        <a:rPr lang="en-US" altLang="zh-CN" sz="1800" b="1">
                          <a:solidFill>
                            <a:srgbClr val="1A5E4A"/>
                          </a:solidFill>
                          <a:cs typeface="+mn-lt"/>
                        </a:rPr>
                        <a:t>ALK</a:t>
                      </a:r>
                      <a:r>
                        <a:rPr lang="zh-CN" altLang="en-US" sz="1800" b="1">
                          <a:solidFill>
                            <a:srgbClr val="1A5E4A"/>
                          </a:solidFill>
                          <a:cs typeface="+mn-lt"/>
                        </a:rPr>
                        <a:t>）</a:t>
                      </a:r>
                      <a:endParaRPr lang="zh-CN" altLang="en-US" sz="1800" b="1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12291"/>
                        <a:lumOff val="87709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1A5E4A"/>
                          </a:solidFill>
                          <a:cs typeface="+mn-lt"/>
                        </a:rPr>
                        <a:t>质子交换膜（</a:t>
                      </a:r>
                      <a:r>
                        <a:rPr lang="en-US" altLang="zh-CN" sz="1800" b="1">
                          <a:solidFill>
                            <a:srgbClr val="1A5E4A"/>
                          </a:solidFill>
                          <a:cs typeface="+mn-lt"/>
                        </a:rPr>
                        <a:t>PEM</a:t>
                      </a:r>
                      <a:r>
                        <a:rPr lang="zh-CN" altLang="en-US" sz="1800" b="1">
                          <a:solidFill>
                            <a:srgbClr val="1A5E4A"/>
                          </a:solidFill>
                          <a:cs typeface="+mn-lt"/>
                        </a:rPr>
                        <a:t>）</a:t>
                      </a:r>
                      <a:endParaRPr lang="zh-CN" altLang="en-US" sz="1800" b="1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12291"/>
                        <a:lumOff val="87709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1A5E4A"/>
                          </a:solidFill>
                          <a:cs typeface="+mn-lt"/>
                        </a:rPr>
                        <a:t>固体氧化物（</a:t>
                      </a:r>
                      <a:r>
                        <a:rPr lang="en-US" altLang="zh-CN" sz="1800" b="1">
                          <a:solidFill>
                            <a:srgbClr val="1A5E4A"/>
                          </a:solidFill>
                          <a:cs typeface="+mn-lt"/>
                        </a:rPr>
                        <a:t>SOEC</a:t>
                      </a:r>
                      <a:r>
                        <a:rPr lang="zh-CN" altLang="en-US" sz="1800" b="1">
                          <a:solidFill>
                            <a:srgbClr val="1A5E4A"/>
                          </a:solidFill>
                          <a:cs typeface="+mn-lt"/>
                        </a:rPr>
                        <a:t>）</a:t>
                      </a:r>
                      <a:endParaRPr lang="zh-CN" altLang="en-US" sz="1800" b="1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12291"/>
                        <a:lumOff val="87709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1A5E4A"/>
                          </a:solidFill>
                          <a:cs typeface="+mn-lt"/>
                        </a:rPr>
                        <a:t>阴离子交换膜（</a:t>
                      </a:r>
                      <a:r>
                        <a:rPr lang="en-US" altLang="zh-CN" sz="1800" b="1">
                          <a:solidFill>
                            <a:srgbClr val="1A5E4A"/>
                          </a:solidFill>
                          <a:cs typeface="+mn-lt"/>
                        </a:rPr>
                        <a:t>AEM</a:t>
                      </a:r>
                      <a:r>
                        <a:rPr lang="zh-CN" altLang="en-US" sz="1800" b="1">
                          <a:solidFill>
                            <a:srgbClr val="1A5E4A"/>
                          </a:solidFill>
                          <a:cs typeface="+mn-lt"/>
                        </a:rPr>
                        <a:t>）</a:t>
                      </a:r>
                      <a:endParaRPr lang="zh-CN" altLang="en-US" sz="1800" b="1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12291"/>
                        <a:lumOff val="87709"/>
                      </a:schemeClr>
                    </a:solidFill>
                  </a:tcPr>
                </a:tc>
              </a:tr>
              <a:tr h="4889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运行温度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60-90℃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50-80℃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650-900℃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较低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</a:tr>
              <a:tr h="4889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电流密度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较低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1">
                          <a:solidFill>
                            <a:srgbClr val="1A5E4A"/>
                          </a:solidFill>
                          <a:cs typeface="+mn-lt"/>
                        </a:rPr>
                        <a:t>1.0-2.0 A/cm²</a:t>
                      </a:r>
                      <a:endParaRPr sz="1500" b="1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较低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较低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14834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1A5E4A"/>
                          </a:solidFill>
                          <a:cs typeface="+mn-lt"/>
                        </a:rPr>
                        <a:t>电解效率</a:t>
                      </a:r>
                      <a:r>
                        <a:rPr lang="en-US" altLang="zh-CN" sz="1500" b="0">
                          <a:solidFill>
                            <a:srgbClr val="1A5E4A"/>
                          </a:solidFill>
                          <a:cs typeface="+mn-lt"/>
                        </a:rPr>
                        <a:t>(LHV)</a:t>
                      </a:r>
                      <a:endParaRPr lang="en-US" altLang="zh-CN"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63-71%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56-68%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lang="zh-CN" altLang="en-US" sz="1500" b="1">
                          <a:solidFill>
                            <a:srgbClr val="1A5E4A"/>
                          </a:solidFill>
                          <a:cs typeface="+mn-lt"/>
                        </a:rPr>
                        <a:t>接近</a:t>
                      </a:r>
                      <a:r>
                        <a:rPr lang="en-US" altLang="zh-CN" sz="1500" b="1">
                          <a:solidFill>
                            <a:srgbClr val="1A5E4A"/>
                          </a:solidFill>
                          <a:cs typeface="+mn-lt"/>
                        </a:rPr>
                        <a:t>100%</a:t>
                      </a:r>
                      <a:endParaRPr lang="en-US" altLang="zh-CN" sz="1500" b="1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待验证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</a:tr>
              <a:tr h="4889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系统能耗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5.0-5.9 kWh/Nm³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5.0-6.5 kWh/Nm³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1">
                          <a:solidFill>
                            <a:srgbClr val="1A5E4A"/>
                          </a:solidFill>
                          <a:cs typeface="+mn-lt"/>
                        </a:rPr>
                        <a:t>3.6-3.9 kWh/Nm³</a:t>
                      </a:r>
                      <a:endParaRPr sz="1500" b="1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4.8 kWh/Nm³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889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投资成本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lang="zh-CN" altLang="en-US" sz="1500" b="1">
                          <a:solidFill>
                            <a:srgbClr val="1A5E4A"/>
                          </a:solidFill>
                          <a:cs typeface="+mn-lt"/>
                        </a:rPr>
                        <a:t>约</a:t>
                      </a:r>
                      <a:r>
                        <a:rPr lang="en-US" altLang="zh-CN" sz="1500" b="1">
                          <a:solidFill>
                            <a:srgbClr val="1A5E4A"/>
                          </a:solidFill>
                          <a:cs typeface="+mn-lt"/>
                        </a:rPr>
                        <a:t>3000</a:t>
                      </a:r>
                      <a:r>
                        <a:rPr lang="zh-CN" altLang="en-US" sz="1500" b="1">
                          <a:solidFill>
                            <a:srgbClr val="1A5E4A"/>
                          </a:solidFill>
                          <a:cs typeface="+mn-lt"/>
                        </a:rPr>
                        <a:t>元</a:t>
                      </a:r>
                      <a:r>
                        <a:rPr lang="en-US" altLang="zh-CN" sz="1500" b="1">
                          <a:solidFill>
                            <a:srgbClr val="1A5E4A"/>
                          </a:solidFill>
                          <a:cs typeface="+mn-lt"/>
                        </a:rPr>
                        <a:t>/kW</a:t>
                      </a:r>
                      <a:endParaRPr lang="en-US" altLang="zh-CN" sz="1500" b="1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lang="zh-CN" altLang="en-US" sz="1500" b="0">
                          <a:solidFill>
                            <a:srgbClr val="1A5E4A"/>
                          </a:solidFill>
                          <a:cs typeface="+mn-lt"/>
                        </a:rPr>
                        <a:t>约</a:t>
                      </a:r>
                      <a:r>
                        <a:rPr lang="en-US" altLang="zh-CN" sz="1500" b="0">
                          <a:solidFill>
                            <a:srgbClr val="1A5E4A"/>
                          </a:solidFill>
                          <a:cs typeface="+mn-lt"/>
                        </a:rPr>
                        <a:t>11000</a:t>
                      </a:r>
                      <a:r>
                        <a:rPr lang="zh-CN" altLang="en-US" sz="1500" b="0">
                          <a:solidFill>
                            <a:srgbClr val="1A5E4A"/>
                          </a:solidFill>
                          <a:cs typeface="+mn-lt"/>
                        </a:rPr>
                        <a:t>元</a:t>
                      </a:r>
                      <a:r>
                        <a:rPr lang="en-US" altLang="zh-CN" sz="1500" b="0">
                          <a:solidFill>
                            <a:srgbClr val="1A5E4A"/>
                          </a:solidFill>
                          <a:cs typeface="+mn-lt"/>
                        </a:rPr>
                        <a:t>/kW</a:t>
                      </a:r>
                      <a:endParaRPr lang="en-US" altLang="zh-CN"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lang="zh-CN" altLang="en-US" sz="1500" b="0">
                          <a:solidFill>
                            <a:srgbClr val="1A5E4A"/>
                          </a:solidFill>
                          <a:cs typeface="+mn-lt"/>
                        </a:rPr>
                        <a:t>超</a:t>
                      </a:r>
                      <a:r>
                        <a:rPr lang="en-US" altLang="zh-CN" sz="1500" b="0">
                          <a:solidFill>
                            <a:srgbClr val="1A5E4A"/>
                          </a:solidFill>
                          <a:cs typeface="+mn-lt"/>
                        </a:rPr>
                        <a:t>16000</a:t>
                      </a:r>
                      <a:r>
                        <a:rPr lang="zh-CN" altLang="en-US" sz="1500" b="0">
                          <a:solidFill>
                            <a:srgbClr val="1A5E4A"/>
                          </a:solidFill>
                          <a:cs typeface="+mn-lt"/>
                        </a:rPr>
                        <a:t>元</a:t>
                      </a:r>
                      <a:r>
                        <a:rPr lang="en-US" altLang="zh-CN" sz="1500" b="0">
                          <a:solidFill>
                            <a:srgbClr val="1A5E4A"/>
                          </a:solidFill>
                          <a:cs typeface="+mn-lt"/>
                        </a:rPr>
                        <a:t>/kW</a:t>
                      </a:r>
                      <a:endParaRPr lang="en-US" altLang="zh-CN"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待验证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CF5"/>
                    </a:solidFill>
                  </a:tcPr>
                </a:tc>
              </a:tr>
              <a:tr h="489049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商业化程度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1">
                          <a:solidFill>
                            <a:srgbClr val="1A5E4A"/>
                          </a:solidFill>
                          <a:cs typeface="+mn-lt"/>
                        </a:rPr>
                        <a:t>最高</a:t>
                      </a:r>
                      <a:endParaRPr sz="1500" b="1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第二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研发示范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500" b="0">
                          <a:solidFill>
                            <a:srgbClr val="1A5E4A"/>
                          </a:solidFill>
                          <a:cs typeface="+mn-lt"/>
                        </a:rPr>
                        <a:t>研发早期</a:t>
                      </a:r>
                      <a:endParaRPr sz="1500" b="0">
                        <a:solidFill>
                          <a:srgbClr val="1A5E4A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电解水制氢原理与电解质作用</a:t>
            </a:r>
            <a:endParaRPr sz="3000" b="1">
              <a:solidFill>
                <a:srgbClr val="1A5E4A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27e01aa1-9bb2-11f1-90c3-12ddc83d8d4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4" r="28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1851025"/>
          </a:xfrm>
          <a:custGeom>
            <a:avLst/>
            <a:gdLst>
              <a:gd name="sw" fmla="*/ 1 w 10173"/>
              <a:gd name="sh" fmla="*/ 1 h 2915"/>
              <a:gd name="mins" fmla="min sw sh"/>
              <a:gd name="dsw" fmla="+- 0 sw mins"/>
              <a:gd name="dsh" fmla="+- 0 sh mins"/>
              <a:gd name="p0x0" fmla="*/ 120 w 10173"/>
              <a:gd name="p0y0" fmla="*/ 0 h 2915"/>
              <a:gd name="p0x1" fmla="*/ 10053 w 10173"/>
              <a:gd name="p0y1" fmla="*/ 0 h 2915"/>
              <a:gd name="p0x2" fmla="*/ 10119 w 10173"/>
              <a:gd name="p0y2" fmla="*/ 0 h 2915"/>
              <a:gd name="p0x3" fmla="*/ 10173 w 10173"/>
              <a:gd name="p0y3" fmla="*/ 53 h 2915"/>
              <a:gd name="p0x4" fmla="*/ 10173 w 10173"/>
              <a:gd name="p0y4" fmla="*/ 120 h 2915"/>
              <a:gd name="p0x5" fmla="*/ 10173 w 10173"/>
              <a:gd name="p0y5" fmla="*/ 2795 h 2915"/>
              <a:gd name="p0x6" fmla="*/ 10173 w 10173"/>
              <a:gd name="p0y6" fmla="*/ 2861 h 2915"/>
              <a:gd name="p0x7" fmla="*/ 10119 w 10173"/>
              <a:gd name="p0y7" fmla="*/ 2915 h 2915"/>
              <a:gd name="p0x8" fmla="*/ 10053 w 10173"/>
              <a:gd name="p0y8" fmla="*/ 2915 h 2915"/>
              <a:gd name="p0x9" fmla="*/ 120 w 10173"/>
              <a:gd name="p0y9" fmla="*/ 2915 h 2915"/>
              <a:gd name="p0x10" fmla="*/ 53 w 10173"/>
              <a:gd name="p0y10" fmla="*/ 2915 h 2915"/>
              <a:gd name="p0x11" fmla="*/ 0 w 10173"/>
              <a:gd name="p0y11" fmla="*/ 2861 h 2915"/>
              <a:gd name="p0x12" fmla="*/ 0 w 10173"/>
              <a:gd name="p0y12" fmla="*/ 2795 h 2915"/>
              <a:gd name="p0x13" fmla="*/ 0 w 10173"/>
              <a:gd name="p0y13" fmla="*/ 120 h 2915"/>
              <a:gd name="p0x14" fmla="*/ 0 w 10173"/>
              <a:gd name="p0y14" fmla="*/ 53 h 2915"/>
              <a:gd name="p0x15" fmla="*/ 53 w 10173"/>
              <a:gd name="p0y15" fmla="*/ 0 h 2915"/>
              <a:gd name="p0x16" fmla="*/ 120 w 10173"/>
              <a:gd name="p0y16" fmla="*/ 0 h 2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5E4A"/>
                </a:solidFill>
                <a:cs typeface="+mn-lt"/>
              </a:rPr>
              <a:t>为什么需要电解质</a:t>
            </a:r>
            <a:endParaRPr sz="2100" b="1" spc="42">
              <a:solidFill>
                <a:srgbClr val="1A5E4A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350510" y="16764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351116" y="1804988"/>
            <a:ext cx="60693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7A66"/>
                </a:solidFill>
                <a:cs typeface="+mn-lt"/>
              </a:rPr>
              <a:t>纯水导电能力极低，需加入</a:t>
            </a:r>
            <a:r>
              <a:rPr lang="zh-CN" sz="1500" b="1">
                <a:solidFill>
                  <a:schemeClr val="tx2"/>
                </a:solidFill>
                <a:cs typeface="+mn-lt"/>
              </a:rPr>
              <a:t>氢氧化钾（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KOH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）</a:t>
            </a:r>
            <a:r>
              <a:rPr sz="1500">
                <a:solidFill>
                  <a:srgbClr val="3D7A66"/>
                </a:solidFill>
                <a:cs typeface="+mn-lt"/>
              </a:rPr>
              <a:t>等强电解质，提供离子导电通道，使水分子顺利裂解。</a:t>
            </a:r>
            <a:endParaRPr sz="1500">
              <a:solidFill>
                <a:srgbClr val="3D7A66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155565" y="3160395"/>
            <a:ext cx="6459855" cy="3311525"/>
          </a:xfrm>
          <a:custGeom>
            <a:avLst/>
            <a:gdLst>
              <a:gd name="sw" fmla="*/ 1 w 10173"/>
              <a:gd name="sh" fmla="*/ 1 h 5214"/>
              <a:gd name="mins" fmla="min sw sh"/>
              <a:gd name="dsw" fmla="+- 0 sw mins"/>
              <a:gd name="dsh" fmla="+- 0 sh mins"/>
              <a:gd name="p0x0" fmla="*/ 120 w 10173"/>
              <a:gd name="p0y0" fmla="*/ 0 h 5214"/>
              <a:gd name="p0x1" fmla="*/ 10053 w 10173"/>
              <a:gd name="p0y1" fmla="*/ 0 h 5214"/>
              <a:gd name="p0x2" fmla="*/ 10119 w 10173"/>
              <a:gd name="p0y2" fmla="*/ 0 h 5214"/>
              <a:gd name="p0x3" fmla="*/ 10173 w 10173"/>
              <a:gd name="p0y3" fmla="*/ 53 h 5214"/>
              <a:gd name="p0x4" fmla="*/ 10173 w 10173"/>
              <a:gd name="p0y4" fmla="*/ 120 h 5214"/>
              <a:gd name="p0x5" fmla="*/ 10173 w 10173"/>
              <a:gd name="p0y5" fmla="*/ 5094 h 5214"/>
              <a:gd name="p0x6" fmla="*/ 10173 w 10173"/>
              <a:gd name="p0y6" fmla="*/ 5161 h 5214"/>
              <a:gd name="p0x7" fmla="*/ 10119 w 10173"/>
              <a:gd name="p0y7" fmla="*/ 5214 h 5214"/>
              <a:gd name="p0x8" fmla="*/ 10053 w 10173"/>
              <a:gd name="p0y8" fmla="*/ 5214 h 5214"/>
              <a:gd name="p0x9" fmla="*/ 120 w 10173"/>
              <a:gd name="p0y9" fmla="*/ 5214 h 5214"/>
              <a:gd name="p0x10" fmla="*/ 53 w 10173"/>
              <a:gd name="p0y10" fmla="*/ 5214 h 5214"/>
              <a:gd name="p0x11" fmla="*/ 0 w 10173"/>
              <a:gd name="p0y11" fmla="*/ 5161 h 5214"/>
              <a:gd name="p0x12" fmla="*/ 0 w 10173"/>
              <a:gd name="p0y12" fmla="*/ 5094 h 5214"/>
              <a:gd name="p0x13" fmla="*/ 0 w 10173"/>
              <a:gd name="p0y13" fmla="*/ 120 h 5214"/>
              <a:gd name="p0x14" fmla="*/ 0 w 10173"/>
              <a:gd name="p0y14" fmla="*/ 53 h 5214"/>
              <a:gd name="p0x15" fmla="*/ 53 w 10173"/>
              <a:gd name="p0y15" fmla="*/ 0 h 5214"/>
              <a:gd name="p0x16" fmla="*/ 120 w 10173"/>
              <a:gd name="p0y16" fmla="*/ 0 h 521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5351116" y="3339808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5E4A"/>
                </a:solidFill>
                <a:cs typeface="+mn-lt"/>
              </a:rPr>
              <a:t>电解水反应过程</a:t>
            </a:r>
            <a:endParaRPr sz="2100" b="1" spc="42">
              <a:solidFill>
                <a:srgbClr val="1A5E4A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5350510" y="380746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408562" y="3881113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1"/>
                </a:solidFill>
                <a:cs typeface="+mn-lt"/>
              </a:rPr>
              <a:t>01</a:t>
            </a:r>
            <a:endParaRPr sz="24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5960716" y="3741106"/>
            <a:ext cx="239694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5E4A"/>
                </a:solidFill>
                <a:cs typeface="+mn-lt"/>
              </a:rPr>
              <a:t>阴极反应</a:t>
            </a:r>
            <a:endParaRPr b="1" spc="36">
              <a:solidFill>
                <a:srgbClr val="1A5E4A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5960716" y="4064956"/>
            <a:ext cx="27398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4e⁻ + 4H₂O → 2H₂↑ + 4OH⁻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350510" y="438721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5408562" y="4460796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1"/>
                </a:solidFill>
                <a:cs typeface="+mn-lt"/>
              </a:rPr>
              <a:t>02</a:t>
            </a:r>
            <a:endParaRPr sz="24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5960716" y="4320788"/>
            <a:ext cx="229121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5E4A"/>
                </a:solidFill>
                <a:cs typeface="+mn-lt"/>
              </a:rPr>
              <a:t>阳极反应</a:t>
            </a:r>
            <a:endParaRPr b="1" spc="36">
              <a:solidFill>
                <a:srgbClr val="1A5E4A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5960716" y="4644638"/>
            <a:ext cx="26341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4OH⁻ → 2H₂O + O₂↑ + 4e⁻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5350510" y="49669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5408562" y="5040487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1"/>
                </a:solidFill>
                <a:cs typeface="+mn-lt"/>
              </a:rPr>
              <a:t>03</a:t>
            </a:r>
            <a:endParaRPr sz="24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5960716" y="4900479"/>
            <a:ext cx="178869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5E4A"/>
                </a:solidFill>
                <a:cs typeface="+mn-lt"/>
              </a:rPr>
              <a:t>总反应式</a:t>
            </a:r>
            <a:endParaRPr b="1" spc="36">
              <a:solidFill>
                <a:srgbClr val="1A5E4A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5960716" y="5224329"/>
            <a:ext cx="196014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2H₂O → 2H₂↑ + O₂↑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5350510" y="566166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5408562" y="5735584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accent1"/>
                </a:solidFill>
                <a:cs typeface="+mn-lt"/>
              </a:rPr>
              <a:t>04</a:t>
            </a:r>
            <a:endParaRPr sz="24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5960716" y="5458435"/>
            <a:ext cx="54597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5E4A"/>
                </a:solidFill>
                <a:cs typeface="+mn-lt"/>
              </a:rPr>
              <a:t>电解电压优化</a:t>
            </a:r>
            <a:endParaRPr b="1" spc="36">
              <a:solidFill>
                <a:srgbClr val="1A5E4A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5960716" y="5782285"/>
            <a:ext cx="545975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需克服</a:t>
            </a:r>
            <a:r>
              <a:rPr sz="1350" b="1">
                <a:solidFill>
                  <a:schemeClr val="tx2"/>
                </a:solidFill>
                <a:cs typeface="+mn-lt"/>
              </a:rPr>
              <a:t>1.23V</a:t>
            </a:r>
            <a:r>
              <a:rPr sz="1350">
                <a:solidFill>
                  <a:schemeClr val="tx2"/>
                </a:solidFill>
                <a:cs typeface="+mn-lt"/>
              </a:rPr>
              <a:t>理论分解电压、电阻压降和电极极化电动势，工艺优化核心在于降低这三项损耗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主流技术：碱性稳与</a:t>
            </a:r>
            <a:r>
              <a:rPr lang="en-US" altLang="zh-CN"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PEM</a:t>
            </a:r>
            <a:r>
              <a:rPr lang="zh-CN" altLang="en-US"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快</a:t>
            </a:r>
            <a:endParaRPr lang="zh-CN" altLang="en-US" sz="3000" b="1">
              <a:solidFill>
                <a:srgbClr val="1A5E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3829050"/>
          </a:xfrm>
          <a:custGeom>
            <a:avLst/>
            <a:gdLst>
              <a:gd name="sw" fmla="*/ 1 w 8505"/>
              <a:gd name="sh" fmla="*/ 1 h 6030"/>
              <a:gd name="mins" fmla="min sw sh"/>
              <a:gd name="dsw" fmla="+- 0 sw mins"/>
              <a:gd name="dsh" fmla="+- 0 sh mins"/>
              <a:gd name="p0x0" fmla="*/ 120 w 8505"/>
              <a:gd name="p0y0" fmla="*/ 0 h 6030"/>
              <a:gd name="p0x1" fmla="*/ 8385 w 8505"/>
              <a:gd name="p0y1" fmla="*/ 0 h 6030"/>
              <a:gd name="p0x2" fmla="*/ 8451 w 8505"/>
              <a:gd name="p0y2" fmla="*/ 0 h 6030"/>
              <a:gd name="p0x3" fmla="*/ 8505 w 8505"/>
              <a:gd name="p0y3" fmla="*/ 53 h 6030"/>
              <a:gd name="p0x4" fmla="*/ 8505 w 8505"/>
              <a:gd name="p0y4" fmla="*/ 120 h 6030"/>
              <a:gd name="p0x5" fmla="*/ 8505 w 8505"/>
              <a:gd name="p0y5" fmla="*/ 5910 h 6030"/>
              <a:gd name="p0x6" fmla="*/ 8505 w 8505"/>
              <a:gd name="p0y6" fmla="*/ 5976 h 6030"/>
              <a:gd name="p0x7" fmla="*/ 8451 w 8505"/>
              <a:gd name="p0y7" fmla="*/ 6030 h 6030"/>
              <a:gd name="p0x8" fmla="*/ 8385 w 8505"/>
              <a:gd name="p0y8" fmla="*/ 6030 h 6030"/>
              <a:gd name="p0x9" fmla="*/ 120 w 8505"/>
              <a:gd name="p0y9" fmla="*/ 6030 h 6030"/>
              <a:gd name="p0x10" fmla="*/ 53 w 8505"/>
              <a:gd name="p0y10" fmla="*/ 6030 h 6030"/>
              <a:gd name="p0x11" fmla="*/ 0 w 8505"/>
              <a:gd name="p0y11" fmla="*/ 5976 h 6030"/>
              <a:gd name="p0x12" fmla="*/ 0 w 8505"/>
              <a:gd name="p0y12" fmla="*/ 5910 h 6030"/>
              <a:gd name="p0x13" fmla="*/ 0 w 8505"/>
              <a:gd name="p0y13" fmla="*/ 120 h 6030"/>
              <a:gd name="p0x14" fmla="*/ 0 w 8505"/>
              <a:gd name="p0y14" fmla="*/ 53 h 6030"/>
              <a:gd name="p0x15" fmla="*/ 53 w 8505"/>
              <a:gd name="p0y15" fmla="*/ 0 h 6030"/>
              <a:gd name="p0x16" fmla="*/ 120 w 8505"/>
              <a:gd name="p0y16" fmla="*/ 0 h 60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1A5E4A"/>
                </a:solidFill>
                <a:cs typeface="+mn-lt"/>
              </a:rPr>
              <a:t>碱性电解（</a:t>
            </a:r>
            <a:r>
              <a:rPr lang="en-US" altLang="zh-CN" sz="2100" b="1" spc="42">
                <a:solidFill>
                  <a:srgbClr val="1A5E4A"/>
                </a:solidFill>
                <a:cs typeface="+mn-lt"/>
              </a:rPr>
              <a:t>ALK</a:t>
            </a:r>
            <a:r>
              <a:rPr lang="zh-CN" altLang="en-US" sz="2100" b="1" spc="42">
                <a:solidFill>
                  <a:srgbClr val="1A5E4A"/>
                </a:solidFill>
                <a:cs typeface="+mn-lt"/>
              </a:rPr>
              <a:t>）</a:t>
            </a:r>
            <a:r>
              <a:rPr lang="en-US" altLang="zh-CN" sz="2100" b="1" spc="42">
                <a:solidFill>
                  <a:srgbClr val="1A5E4A"/>
                </a:solidFill>
                <a:cs typeface="+mn-lt"/>
              </a:rPr>
              <a:t>— </a:t>
            </a:r>
            <a:r>
              <a:rPr lang="zh-CN" altLang="en-US" sz="2100" b="1" spc="42">
                <a:solidFill>
                  <a:srgbClr val="1A5E4A"/>
                </a:solidFill>
                <a:cs typeface="+mn-lt"/>
              </a:rPr>
              <a:t>大规模工业主力</a:t>
            </a:r>
            <a:endParaRPr lang="zh-CN" altLang="en-US" sz="2100" b="1" spc="42">
              <a:solidFill>
                <a:srgbClr val="1A5E4A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903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7895" t="-3492" r="-7895" b="-3492"/>
          <a:stretch>
            <a:fillRect/>
          </a:stretch>
        </p:blipFill>
        <p:spPr>
          <a:xfrm>
            <a:off x="838200" y="1965960"/>
            <a:ext cx="209550" cy="2139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228725" y="1889970"/>
            <a:ext cx="16440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成本最低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228725" y="2169052"/>
            <a:ext cx="1796424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D7A66"/>
                </a:solidFill>
                <a:cs typeface="+mn-lt"/>
              </a:rPr>
              <a:t>设备投资约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 </a:t>
            </a:r>
            <a:r>
              <a:rPr lang="en-US" altLang="zh-CN" sz="1200" b="1">
                <a:solidFill>
                  <a:schemeClr val="tx2"/>
                </a:solidFill>
                <a:cs typeface="+mn-lt"/>
              </a:rPr>
              <a:t>3000</a:t>
            </a:r>
            <a:r>
              <a:rPr lang="zh-CN" altLang="en-US" sz="1200" b="1">
                <a:solidFill>
                  <a:schemeClr val="tx2"/>
                </a:solidFill>
                <a:cs typeface="+mn-lt"/>
              </a:rPr>
              <a:t>元</a:t>
            </a:r>
            <a:r>
              <a:rPr lang="en-US" altLang="zh-CN" sz="1200" b="1">
                <a:solidFill>
                  <a:schemeClr val="tx2"/>
                </a:solidFill>
                <a:cs typeface="+mn-lt"/>
              </a:rPr>
              <a:t>/kW</a:t>
            </a:r>
            <a:endParaRPr lang="en-US" altLang="zh-CN"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6136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381" t="-12407" r="-2381" b="-12407"/>
          <a:stretch>
            <a:fillRect/>
          </a:stretch>
        </p:blipFill>
        <p:spPr>
          <a:xfrm>
            <a:off x="838200" y="2675890"/>
            <a:ext cx="209550" cy="2139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228725" y="2599735"/>
            <a:ext cx="232230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产能领先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228725" y="2878817"/>
            <a:ext cx="247470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D7A66"/>
                </a:solidFill>
                <a:cs typeface="+mn-lt"/>
              </a:rPr>
              <a:t>单槽制氢量国内可达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 </a:t>
            </a:r>
            <a:r>
              <a:rPr sz="1200" b="1">
                <a:solidFill>
                  <a:schemeClr val="tx2"/>
                </a:solidFill>
                <a:cs typeface="+mn-lt"/>
              </a:rPr>
              <a:t>3000 Nm³/h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771525" y="33235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838200" y="3385185"/>
            <a:ext cx="209550" cy="2146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1228725" y="3309490"/>
            <a:ext cx="12770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纯度稳定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228725" y="3588572"/>
            <a:ext cx="1429417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D7A66"/>
                </a:solidFill>
                <a:cs typeface="+mn-lt"/>
              </a:rPr>
              <a:t>产氢纯度约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 </a:t>
            </a:r>
            <a:r>
              <a:rPr sz="1200" b="1">
                <a:solidFill>
                  <a:schemeClr val="tx2"/>
                </a:solidFill>
                <a:cs typeface="+mn-lt"/>
              </a:rPr>
              <a:t>99.8%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771525" y="40335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838200" y="4095115"/>
            <a:ext cx="209550" cy="2146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1228725" y="4019255"/>
            <a:ext cx="282148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响应受限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1228725" y="4298337"/>
            <a:ext cx="312628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D7A66"/>
                </a:solidFill>
                <a:cs typeface="+mn-lt"/>
              </a:rPr>
              <a:t>功率调节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30%-100%</a:t>
            </a:r>
            <a:r>
              <a:rPr lang="zh-CN" altLang="en-US" sz="1200">
                <a:solidFill>
                  <a:srgbClr val="3D7A66"/>
                </a:solidFill>
                <a:cs typeface="+mn-lt"/>
              </a:rPr>
              <a:t>，冷启动需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 </a:t>
            </a:r>
            <a:r>
              <a:rPr lang="en-US" altLang="zh-CN" sz="1200" b="1">
                <a:solidFill>
                  <a:schemeClr val="tx2"/>
                </a:solidFill>
                <a:cs typeface="+mn-lt"/>
              </a:rPr>
              <a:t>1-2</a:t>
            </a:r>
            <a:r>
              <a:rPr lang="zh-CN" altLang="en-US" sz="1200" b="1">
                <a:solidFill>
                  <a:schemeClr val="tx2"/>
                </a:solidFill>
                <a:cs typeface="+mn-lt"/>
              </a:rPr>
              <a:t>小时</a:t>
            </a:r>
            <a:endParaRPr lang="zh-CN" altLang="en-US"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6214745" y="1109345"/>
            <a:ext cx="5400675" cy="3829050"/>
          </a:xfrm>
          <a:custGeom>
            <a:avLst/>
            <a:gdLst>
              <a:gd name="sw" fmla="*/ 1 w 8505"/>
              <a:gd name="sh" fmla="*/ 1 h 6030"/>
              <a:gd name="mins" fmla="min sw sh"/>
              <a:gd name="dsw" fmla="+- 0 sw mins"/>
              <a:gd name="dsh" fmla="+- 0 sh mins"/>
              <a:gd name="p0x0" fmla="*/ 120 w 8505"/>
              <a:gd name="p0y0" fmla="*/ 0 h 6030"/>
              <a:gd name="p0x1" fmla="*/ 8385 w 8505"/>
              <a:gd name="p0y1" fmla="*/ 0 h 6030"/>
              <a:gd name="p0x2" fmla="*/ 8451 w 8505"/>
              <a:gd name="p0y2" fmla="*/ 0 h 6030"/>
              <a:gd name="p0x3" fmla="*/ 8505 w 8505"/>
              <a:gd name="p0y3" fmla="*/ 53 h 6030"/>
              <a:gd name="p0x4" fmla="*/ 8505 w 8505"/>
              <a:gd name="p0y4" fmla="*/ 120 h 6030"/>
              <a:gd name="p0x5" fmla="*/ 8505 w 8505"/>
              <a:gd name="p0y5" fmla="*/ 5910 h 6030"/>
              <a:gd name="p0x6" fmla="*/ 8505 w 8505"/>
              <a:gd name="p0y6" fmla="*/ 5976 h 6030"/>
              <a:gd name="p0x7" fmla="*/ 8451 w 8505"/>
              <a:gd name="p0y7" fmla="*/ 6030 h 6030"/>
              <a:gd name="p0x8" fmla="*/ 8385 w 8505"/>
              <a:gd name="p0y8" fmla="*/ 6030 h 6030"/>
              <a:gd name="p0x9" fmla="*/ 120 w 8505"/>
              <a:gd name="p0y9" fmla="*/ 6030 h 6030"/>
              <a:gd name="p0x10" fmla="*/ 53 w 8505"/>
              <a:gd name="p0y10" fmla="*/ 6030 h 6030"/>
              <a:gd name="p0x11" fmla="*/ 0 w 8505"/>
              <a:gd name="p0y11" fmla="*/ 5976 h 6030"/>
              <a:gd name="p0x12" fmla="*/ 0 w 8505"/>
              <a:gd name="p0y12" fmla="*/ 5910 h 6030"/>
              <a:gd name="p0x13" fmla="*/ 0 w 8505"/>
              <a:gd name="p0y13" fmla="*/ 120 h 6030"/>
              <a:gd name="p0x14" fmla="*/ 0 w 8505"/>
              <a:gd name="p0y14" fmla="*/ 53 h 6030"/>
              <a:gd name="p0x15" fmla="*/ 53 w 8505"/>
              <a:gd name="p0y15" fmla="*/ 0 h 6030"/>
              <a:gd name="p0x16" fmla="*/ 120 w 8505"/>
              <a:gd name="p0y16" fmla="*/ 0 h 60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6410325" y="1288732"/>
            <a:ext cx="506068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1A5E4A"/>
                </a:solidFill>
                <a:cs typeface="+mn-lt"/>
              </a:rPr>
              <a:t>质子交换膜（</a:t>
            </a:r>
            <a:r>
              <a:rPr lang="en-US" altLang="zh-CN" sz="2100" b="1" spc="42">
                <a:solidFill>
                  <a:srgbClr val="1A5E4A"/>
                </a:solidFill>
                <a:cs typeface="+mn-lt"/>
              </a:rPr>
              <a:t>PEM</a:t>
            </a:r>
            <a:r>
              <a:rPr lang="zh-CN" altLang="en-US" sz="2100" b="1" spc="42">
                <a:solidFill>
                  <a:srgbClr val="1A5E4A"/>
                </a:solidFill>
                <a:cs typeface="+mn-lt"/>
              </a:rPr>
              <a:t>）</a:t>
            </a:r>
            <a:r>
              <a:rPr lang="en-US" altLang="zh-CN" sz="2100" b="1" spc="42">
                <a:solidFill>
                  <a:srgbClr val="1A5E4A"/>
                </a:solidFill>
                <a:cs typeface="+mn-lt"/>
              </a:rPr>
              <a:t>— </a:t>
            </a:r>
            <a:r>
              <a:rPr lang="zh-CN" altLang="en-US" sz="2100" b="1" spc="42">
                <a:solidFill>
                  <a:srgbClr val="1A5E4A"/>
                </a:solidFill>
                <a:cs typeface="+mn-lt"/>
              </a:rPr>
              <a:t>波动性绿电首选</a:t>
            </a:r>
            <a:endParaRPr lang="zh-CN" altLang="en-US" sz="2100" b="1" spc="42">
              <a:solidFill>
                <a:srgbClr val="1A5E4A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6410325" y="1903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4259" t="-1061" r="-4259" b="-1061"/>
          <a:stretch>
            <a:fillRect/>
          </a:stretch>
        </p:blipFill>
        <p:spPr>
          <a:xfrm>
            <a:off x="6488430" y="1965960"/>
            <a:ext cx="186055" cy="2139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6867525" y="1889970"/>
            <a:ext cx="305157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极速响应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6867525" y="2169052"/>
            <a:ext cx="3356372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D7A66"/>
                </a:solidFill>
                <a:cs typeface="+mn-lt"/>
              </a:rPr>
              <a:t>热启动不到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 </a:t>
            </a:r>
            <a:r>
              <a:rPr lang="en-US" altLang="zh-CN" sz="1200" b="1">
                <a:solidFill>
                  <a:schemeClr val="tx2"/>
                </a:solidFill>
                <a:cs typeface="+mn-lt"/>
              </a:rPr>
              <a:t>10</a:t>
            </a:r>
            <a:r>
              <a:rPr lang="zh-CN" altLang="en-US" sz="1200" b="1">
                <a:solidFill>
                  <a:schemeClr val="tx2"/>
                </a:solidFill>
                <a:cs typeface="+mn-lt"/>
              </a:rPr>
              <a:t>秒</a:t>
            </a:r>
            <a:r>
              <a:rPr lang="zh-CN" altLang="en-US" sz="1200">
                <a:solidFill>
                  <a:srgbClr val="3D7A66"/>
                </a:solidFill>
                <a:cs typeface="+mn-lt"/>
              </a:rPr>
              <a:t>，功率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10%-130%</a:t>
            </a:r>
            <a:r>
              <a:rPr lang="zh-CN" altLang="en-US" sz="1200">
                <a:solidFill>
                  <a:srgbClr val="3D7A66"/>
                </a:solidFill>
                <a:cs typeface="+mn-lt"/>
              </a:rPr>
              <a:t>自由升降</a:t>
            </a:r>
            <a:endParaRPr lang="zh-CN" altLang="en-US" sz="1200">
              <a:solidFill>
                <a:srgbClr val="3D7A66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6410325" y="26136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381" t="-12407" r="-2381" b="-12407"/>
          <a:stretch>
            <a:fillRect/>
          </a:stretch>
        </p:blipFill>
        <p:spPr>
          <a:xfrm>
            <a:off x="6477000" y="2675890"/>
            <a:ext cx="209550" cy="2139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6867525" y="2599735"/>
            <a:ext cx="137212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超高纯度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41"/>
            </p:custDataLst>
          </p:nvPr>
        </p:nvSpPr>
        <p:spPr>
          <a:xfrm>
            <a:off x="6867525" y="2878817"/>
            <a:ext cx="1524524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D7A66"/>
                </a:solidFill>
                <a:cs typeface="+mn-lt"/>
              </a:rPr>
              <a:t>产氢纯度超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 </a:t>
            </a:r>
            <a:r>
              <a:rPr sz="1200" b="1">
                <a:solidFill>
                  <a:schemeClr val="tx2"/>
                </a:solidFill>
                <a:cs typeface="+mn-lt"/>
              </a:rPr>
              <a:t>99.99%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42"/>
            </p:custDataLst>
          </p:nvPr>
        </p:nvSpPr>
        <p:spPr>
          <a:xfrm>
            <a:off x="6410325" y="33235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7895" t="-1212" r="-7895" b="-1212"/>
          <a:stretch>
            <a:fillRect/>
          </a:stretch>
        </p:blipFill>
        <p:spPr>
          <a:xfrm>
            <a:off x="6477000" y="3385185"/>
            <a:ext cx="209550" cy="2146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6"/>
            </p:custDataLst>
          </p:nvPr>
        </p:nvSpPr>
        <p:spPr>
          <a:xfrm>
            <a:off x="6867525" y="3309490"/>
            <a:ext cx="197517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紧凑高效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5" name="文本框 34"/>
          <p:cNvSpPr txBox="1"/>
          <p:nvPr>
            <p:custDataLst>
              <p:tags r:id="rId47"/>
            </p:custDataLst>
          </p:nvPr>
        </p:nvSpPr>
        <p:spPr>
          <a:xfrm>
            <a:off x="6867525" y="3588572"/>
            <a:ext cx="212757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D7A66"/>
                </a:solidFill>
                <a:cs typeface="+mn-lt"/>
              </a:rPr>
              <a:t>体积仅为同产能碱性槽的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 </a:t>
            </a:r>
            <a:r>
              <a:rPr sz="1200" b="1">
                <a:solidFill>
                  <a:schemeClr val="tx2"/>
                </a:solidFill>
                <a:cs typeface="+mn-lt"/>
              </a:rPr>
              <a:t>1/3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48"/>
            </p:custDataLst>
          </p:nvPr>
        </p:nvSpPr>
        <p:spPr>
          <a:xfrm>
            <a:off x="6410325" y="40335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2083" t="-36667" r="-2083" b="-36667"/>
          <a:stretch>
            <a:fillRect/>
          </a:stretch>
        </p:blipFill>
        <p:spPr>
          <a:xfrm>
            <a:off x="6462395" y="4095115"/>
            <a:ext cx="238125" cy="21463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52"/>
            </p:custDataLst>
          </p:nvPr>
        </p:nvSpPr>
        <p:spPr>
          <a:xfrm>
            <a:off x="6867525" y="4019255"/>
            <a:ext cx="425313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成本下探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53"/>
            </p:custDataLst>
          </p:nvPr>
        </p:nvSpPr>
        <p:spPr>
          <a:xfrm>
            <a:off x="6867525" y="4298337"/>
            <a:ext cx="455794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D7A66"/>
                </a:solidFill>
                <a:cs typeface="+mn-lt"/>
              </a:rPr>
              <a:t>设备投资约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 </a:t>
            </a:r>
            <a:r>
              <a:rPr lang="en-US" altLang="zh-CN" sz="1200" b="1">
                <a:solidFill>
                  <a:schemeClr val="tx2"/>
                </a:solidFill>
                <a:cs typeface="+mn-lt"/>
              </a:rPr>
              <a:t>11000</a:t>
            </a:r>
            <a:r>
              <a:rPr lang="zh-CN" altLang="en-US" sz="1200" b="1">
                <a:solidFill>
                  <a:schemeClr val="tx2"/>
                </a:solidFill>
                <a:cs typeface="+mn-lt"/>
              </a:rPr>
              <a:t>元</a:t>
            </a:r>
            <a:r>
              <a:rPr lang="en-US" altLang="zh-CN" sz="1200" b="1">
                <a:solidFill>
                  <a:schemeClr val="tx2"/>
                </a:solidFill>
                <a:cs typeface="+mn-lt"/>
              </a:rPr>
              <a:t>/kW</a:t>
            </a:r>
            <a:r>
              <a:rPr lang="zh-CN" altLang="zh-CN" sz="1200">
                <a:solidFill>
                  <a:srgbClr val="3D7A66"/>
                </a:solidFill>
                <a:cs typeface="+mn-lt"/>
              </a:rPr>
              <a:t>，</a:t>
            </a:r>
            <a:r>
              <a:rPr lang="en-US" altLang="zh-CN" sz="1200">
                <a:solidFill>
                  <a:srgbClr val="3D7A66"/>
                </a:solidFill>
                <a:cs typeface="+mn-lt"/>
              </a:rPr>
              <a:t>2026</a:t>
            </a:r>
            <a:r>
              <a:rPr lang="zh-CN" altLang="en-US" sz="1200">
                <a:solidFill>
                  <a:srgbClr val="3D7A66"/>
                </a:solidFill>
                <a:cs typeface="+mn-lt"/>
              </a:rPr>
              <a:t>年已实现兆瓦级全链条自主化</a:t>
            </a:r>
            <a:endParaRPr lang="zh-CN" altLang="en-US" sz="1200">
              <a:solidFill>
                <a:srgbClr val="3D7A66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54"/>
            </p:custDataLst>
          </p:nvPr>
        </p:nvSpPr>
        <p:spPr>
          <a:xfrm>
            <a:off x="571500" y="549084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2291"/>
              <a:lumOff val="87709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55"/>
            </p:custDataLst>
          </p:nvPr>
        </p:nvSpPr>
        <p:spPr>
          <a:xfrm>
            <a:off x="762000" y="5666422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1A5E4A"/>
                </a:solidFill>
                <a:cs typeface="+mn-lt"/>
              </a:rPr>
              <a:t>碱性稳产降本，</a:t>
            </a:r>
            <a:r>
              <a:rPr lang="en-US" b="1">
                <a:solidFill>
                  <a:srgbClr val="003824"/>
                </a:solidFill>
                <a:cs typeface="+mn-lt"/>
              </a:rPr>
              <a:t>PEM</a:t>
            </a:r>
            <a:r>
              <a:rPr lang="zh-CN" altLang="en-US" b="1">
                <a:solidFill>
                  <a:srgbClr val="003824"/>
                </a:solidFill>
                <a:cs typeface="+mn-lt"/>
              </a:rPr>
              <a:t>灵活响应</a:t>
            </a:r>
            <a:r>
              <a:rPr>
                <a:solidFill>
                  <a:srgbClr val="1A5E4A"/>
                </a:solidFill>
                <a:cs typeface="+mn-lt"/>
              </a:rPr>
              <a:t>，互补共筑绿氢基石</a:t>
            </a:r>
            <a:endParaRPr>
              <a:solidFill>
                <a:srgbClr val="1A5E4A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前沿技术：</a:t>
            </a:r>
            <a:r>
              <a:rPr lang="en-US" altLang="zh-CN"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SOEC</a:t>
            </a:r>
            <a:r>
              <a:rPr lang="zh-CN" altLang="en-US"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与</a:t>
            </a:r>
            <a:r>
              <a:rPr lang="en-US" altLang="zh-CN"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AEM</a:t>
            </a:r>
            <a:r>
              <a:rPr lang="zh-CN" altLang="en-US"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探索未来</a:t>
            </a:r>
            <a:endParaRPr lang="zh-CN" altLang="en-US" sz="3000" b="1">
              <a:solidFill>
                <a:srgbClr val="1A5E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053465"/>
            <a:ext cx="11049000" cy="952500"/>
          </a:xfrm>
          <a:custGeom>
            <a:avLst/>
            <a:gdLst>
              <a:gd name="sw" fmla="*/ 1 w 17400"/>
              <a:gd name="sh" fmla="*/ 1 h 1500"/>
              <a:gd name="mins" fmla="min sw sh"/>
              <a:gd name="dsw" fmla="+- 0 sw mins"/>
              <a:gd name="dsh" fmla="+- 0 sh mins"/>
              <a:gd name="p0x0" fmla="*/ 120 w 17400"/>
              <a:gd name="p0y0" fmla="*/ 0 h 1500"/>
              <a:gd name="p0x1" fmla="*/ 17280 w 17400"/>
              <a:gd name="p0y1" fmla="*/ 0 h 1500"/>
              <a:gd name="p0x2" fmla="*/ 17346 w 17400"/>
              <a:gd name="p0y2" fmla="*/ 0 h 1500"/>
              <a:gd name="p0x3" fmla="*/ 17400 w 17400"/>
              <a:gd name="p0y3" fmla="*/ 53 h 1500"/>
              <a:gd name="p0x4" fmla="*/ 17400 w 17400"/>
              <a:gd name="p0y4" fmla="*/ 120 h 1500"/>
              <a:gd name="p0x5" fmla="*/ 17400 w 17400"/>
              <a:gd name="p0y5" fmla="*/ 1380 h 1500"/>
              <a:gd name="p0x6" fmla="*/ 17400 w 17400"/>
              <a:gd name="p0y6" fmla="*/ 1446 h 1500"/>
              <a:gd name="p0x7" fmla="*/ 17346 w 17400"/>
              <a:gd name="p0y7" fmla="*/ 1500 h 1500"/>
              <a:gd name="p0x8" fmla="*/ 17280 w 17400"/>
              <a:gd name="p0y8" fmla="*/ 1500 h 1500"/>
              <a:gd name="p0x9" fmla="*/ 120 w 17400"/>
              <a:gd name="p0y9" fmla="*/ 1500 h 1500"/>
              <a:gd name="p0x10" fmla="*/ 53 w 17400"/>
              <a:gd name="p0y10" fmla="*/ 1500 h 1500"/>
              <a:gd name="p0x11" fmla="*/ 0 w 17400"/>
              <a:gd name="p0y11" fmla="*/ 1446 h 1500"/>
              <a:gd name="p0x12" fmla="*/ 0 w 17400"/>
              <a:gd name="p0y12" fmla="*/ 1380 h 1500"/>
              <a:gd name="p0x13" fmla="*/ 0 w 17400"/>
              <a:gd name="p0y13" fmla="*/ 120 h 1500"/>
              <a:gd name="p0x14" fmla="*/ 0 w 17400"/>
              <a:gd name="p0y14" fmla="*/ 53 h 1500"/>
              <a:gd name="p0x15" fmla="*/ 53 w 17400"/>
              <a:gd name="p0y15" fmla="*/ 0 h 1500"/>
              <a:gd name="p0x16" fmla="*/ 120 w 17400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2291"/>
              <a:lumOff val="87709"/>
            </a:schemeClr>
          </a:solidFill>
          <a:ln>
            <a:noFill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28811"/>
            <a:ext cx="10668000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003824"/>
                </a:solidFill>
                <a:cs typeface="+mn-lt"/>
              </a:rPr>
              <a:t>SOEC</a:t>
            </a:r>
            <a:r>
              <a:rPr lang="en-US">
                <a:solidFill>
                  <a:srgbClr val="1A5E4A"/>
                </a:solidFill>
                <a:cs typeface="+mn-lt"/>
              </a:rPr>
              <a:t> </a:t>
            </a:r>
            <a:r>
              <a:rPr lang="zh-CN" altLang="en-US">
                <a:solidFill>
                  <a:srgbClr val="1A5E4A"/>
                </a:solidFill>
                <a:cs typeface="+mn-lt"/>
              </a:rPr>
              <a:t>和</a:t>
            </a:r>
            <a:r>
              <a:rPr lang="en-US" altLang="zh-CN">
                <a:solidFill>
                  <a:srgbClr val="1A5E4A"/>
                </a:solidFill>
                <a:cs typeface="+mn-lt"/>
              </a:rPr>
              <a:t> </a:t>
            </a:r>
            <a:r>
              <a:rPr b="1">
                <a:solidFill>
                  <a:srgbClr val="003824"/>
                </a:solidFill>
                <a:cs typeface="+mn-lt"/>
              </a:rPr>
              <a:t>AEM</a:t>
            </a:r>
            <a:r>
              <a:rPr lang="en-US">
                <a:solidFill>
                  <a:srgbClr val="1A5E4A"/>
                </a:solidFill>
                <a:cs typeface="+mn-lt"/>
              </a:rPr>
              <a:t> </a:t>
            </a:r>
            <a:r>
              <a:rPr lang="zh-CN" altLang="en-US">
                <a:solidFill>
                  <a:srgbClr val="1A5E4A"/>
                </a:solidFill>
                <a:cs typeface="+mn-lt"/>
              </a:rPr>
              <a:t>代表电解水制氢技术的未来方向，效率与成本具备颠覆性潜力，目前均处研发示范阶段，距大规模商业化尚有距离。</a:t>
            </a:r>
            <a:endParaRPr lang="zh-CN" altLang="en-US">
              <a:solidFill>
                <a:srgbClr val="1A5E4A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187575"/>
            <a:ext cx="5400675" cy="4284345"/>
          </a:xfrm>
          <a:custGeom>
            <a:avLst/>
            <a:gdLst>
              <a:gd name="sw" fmla="*/ 1 w 8505"/>
              <a:gd name="sh" fmla="*/ 1 h 6746"/>
              <a:gd name="mins" fmla="min sw sh"/>
              <a:gd name="dsw" fmla="+- 0 sw mins"/>
              <a:gd name="dsh" fmla="+- 0 sh mins"/>
              <a:gd name="p0x0" fmla="*/ 120 w 8505"/>
              <a:gd name="p0y0" fmla="*/ 0 h 6746"/>
              <a:gd name="p0x1" fmla="*/ 8385 w 8505"/>
              <a:gd name="p0y1" fmla="*/ 0 h 6746"/>
              <a:gd name="p0x2" fmla="*/ 8451 w 8505"/>
              <a:gd name="p0y2" fmla="*/ 0 h 6746"/>
              <a:gd name="p0x3" fmla="*/ 8505 w 8505"/>
              <a:gd name="p0y3" fmla="*/ 53 h 6746"/>
              <a:gd name="p0x4" fmla="*/ 8505 w 8505"/>
              <a:gd name="p0y4" fmla="*/ 120 h 6746"/>
              <a:gd name="p0x5" fmla="*/ 8505 w 8505"/>
              <a:gd name="p0y5" fmla="*/ 6626 h 6746"/>
              <a:gd name="p0x6" fmla="*/ 8505 w 8505"/>
              <a:gd name="p0y6" fmla="*/ 6693 h 6746"/>
              <a:gd name="p0x7" fmla="*/ 8451 w 8505"/>
              <a:gd name="p0y7" fmla="*/ 6746 h 6746"/>
              <a:gd name="p0x8" fmla="*/ 8385 w 8505"/>
              <a:gd name="p0y8" fmla="*/ 6746 h 6746"/>
              <a:gd name="p0x9" fmla="*/ 120 w 8505"/>
              <a:gd name="p0y9" fmla="*/ 6746 h 6746"/>
              <a:gd name="p0x10" fmla="*/ 53 w 8505"/>
              <a:gd name="p0y10" fmla="*/ 6746 h 6746"/>
              <a:gd name="p0x11" fmla="*/ 0 w 8505"/>
              <a:gd name="p0y11" fmla="*/ 6693 h 6746"/>
              <a:gd name="p0x12" fmla="*/ 0 w 8505"/>
              <a:gd name="p0y12" fmla="*/ 6626 h 6746"/>
              <a:gd name="p0x13" fmla="*/ 0 w 8505"/>
              <a:gd name="p0y13" fmla="*/ 120 h 6746"/>
              <a:gd name="p0x14" fmla="*/ 0 w 8505"/>
              <a:gd name="p0y14" fmla="*/ 53 h 6746"/>
              <a:gd name="p0x15" fmla="*/ 53 w 8505"/>
              <a:gd name="p0y15" fmla="*/ 0 h 6746"/>
              <a:gd name="p0x16" fmla="*/ 120 w 8505"/>
              <a:gd name="p0y16" fmla="*/ 0 h 67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367067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1A5E4A"/>
                </a:solidFill>
                <a:cs typeface="+mn-lt"/>
              </a:rPr>
              <a:t>固体氧化物电解（</a:t>
            </a:r>
            <a:r>
              <a:rPr lang="en-US" altLang="zh-CN" sz="2100" b="1" spc="42">
                <a:solidFill>
                  <a:srgbClr val="1A5E4A"/>
                </a:solidFill>
                <a:cs typeface="+mn-lt"/>
              </a:rPr>
              <a:t>SOEC</a:t>
            </a:r>
            <a:r>
              <a:rPr lang="zh-CN" altLang="en-US" sz="2100" b="1" spc="42">
                <a:solidFill>
                  <a:srgbClr val="1A5E4A"/>
                </a:solidFill>
                <a:cs typeface="+mn-lt"/>
              </a:rPr>
              <a:t>）</a:t>
            </a:r>
            <a:endParaRPr lang="zh-CN" altLang="en-US" sz="2100" b="1" spc="42">
              <a:solidFill>
                <a:srgbClr val="1A5E4A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792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0" name="图片 9" descr="1deffa5d-9bb2-11f1-bf90-fa889e20e357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50" b="50"/>
          <a:stretch>
            <a:fillRect/>
          </a:stretch>
        </p:blipFill>
        <p:spPr>
          <a:xfrm>
            <a:off x="838200" y="2859405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28725" y="2778547"/>
            <a:ext cx="45529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1A5E4A"/>
                </a:solidFill>
                <a:cs typeface="+mn-lt"/>
              </a:rPr>
              <a:t>高效节能</a:t>
            </a:r>
            <a:endParaRPr sz="1500" b="1" spc="30">
              <a:solidFill>
                <a:srgbClr val="1A5E4A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28725" y="3053820"/>
            <a:ext cx="45529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D7A66"/>
                </a:solidFill>
                <a:cs typeface="+mn-lt"/>
              </a:rPr>
              <a:t>运行温度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650-900℃</a:t>
            </a:r>
            <a:r>
              <a:rPr lang="zh-CN" altLang="en-US" sz="1350">
                <a:solidFill>
                  <a:srgbClr val="3D7A66"/>
                </a:solidFill>
                <a:cs typeface="+mn-lt"/>
              </a:rPr>
              <a:t>，电解池效率接近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100%</a:t>
            </a:r>
            <a:r>
              <a:rPr lang="zh-CN" altLang="en-US" sz="1350">
                <a:solidFill>
                  <a:srgbClr val="3D7A66"/>
                </a:solidFill>
                <a:cs typeface="+mn-lt"/>
              </a:rPr>
              <a:t>，系统能耗最低仅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3.6 kWh/Nm³</a:t>
            </a:r>
            <a:endParaRPr lang="en-US" altLang="zh-CN"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37318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5" name="图片 14" descr="1deffacf-9bb2-11f1-bf90-fa889e20e357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2" b="22"/>
          <a:stretch>
            <a:fillRect/>
          </a:stretch>
        </p:blipFill>
        <p:spPr>
          <a:xfrm>
            <a:off x="838200" y="3798570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228725" y="3717655"/>
            <a:ext cx="39334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1A5E4A"/>
                </a:solidFill>
                <a:cs typeface="+mn-lt"/>
              </a:rPr>
              <a:t>协同增效</a:t>
            </a:r>
            <a:endParaRPr sz="1500" b="1" spc="30">
              <a:solidFill>
                <a:srgbClr val="1A5E4A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228725" y="3992928"/>
            <a:ext cx="42763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D7A66"/>
                </a:solidFill>
                <a:cs typeface="+mn-lt"/>
              </a:rPr>
              <a:t>耦合核电站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/</a:t>
            </a:r>
            <a:r>
              <a:rPr lang="zh-CN" altLang="en-US" sz="1350">
                <a:solidFill>
                  <a:srgbClr val="3D7A66"/>
                </a:solidFill>
                <a:cs typeface="+mn-lt"/>
              </a:rPr>
              <a:t>光热电站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/</a:t>
            </a:r>
            <a:r>
              <a:rPr lang="zh-CN" altLang="en-US" sz="1350">
                <a:solidFill>
                  <a:srgbClr val="3D7A66"/>
                </a:solidFill>
                <a:cs typeface="+mn-lt"/>
              </a:rPr>
              <a:t>工业余热，系统效率可达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85%</a:t>
            </a:r>
            <a:endParaRPr lang="en-US" altLang="zh-CN"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771525" y="43967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0" name="图片 19" descr="1deffcbf-9bb2-11f1-bf90-fa889e20e357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9" b="9"/>
          <a:stretch>
            <a:fillRect/>
          </a:stretch>
        </p:blipFill>
        <p:spPr>
          <a:xfrm>
            <a:off x="838200" y="4463415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228725" y="4382472"/>
            <a:ext cx="37719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1A5E4A"/>
                </a:solidFill>
                <a:cs typeface="+mn-lt"/>
              </a:rPr>
              <a:t>核心挑战</a:t>
            </a:r>
            <a:endParaRPr sz="1500" b="1" spc="30">
              <a:solidFill>
                <a:srgbClr val="1A5E4A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1228725" y="4657744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高温材料耐腐蚀要求极高，启停不便，性能衰减快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771525" y="5924550"/>
            <a:ext cx="5010150" cy="352425"/>
          </a:xfrm>
          <a:custGeom>
            <a:avLst/>
            <a:gdLst>
              <a:gd name="sw" fmla="*/ 1 w 7890"/>
              <a:gd name="sh" fmla="*/ 1 h 555"/>
              <a:gd name="mins" fmla="min sw sh"/>
              <a:gd name="dsw" fmla="+- 0 sw mins"/>
              <a:gd name="dsh" fmla="+- 0 sh mins"/>
              <a:gd name="p0x0" fmla="*/ 60 w 7890"/>
              <a:gd name="p0y0" fmla="*/ 0 h 555"/>
              <a:gd name="p0x1" fmla="*/ 7830 w 7890"/>
              <a:gd name="p0y1" fmla="*/ 0 h 555"/>
              <a:gd name="p0x2" fmla="*/ 7863 w 7890"/>
              <a:gd name="p0y2" fmla="*/ 0 h 555"/>
              <a:gd name="p0x3" fmla="*/ 7890 w 7890"/>
              <a:gd name="p0y3" fmla="*/ 26 h 555"/>
              <a:gd name="p0x4" fmla="*/ 7890 w 7890"/>
              <a:gd name="p0y4" fmla="*/ 60 h 555"/>
              <a:gd name="p0x5" fmla="*/ 7890 w 7890"/>
              <a:gd name="p0y5" fmla="*/ 495 h 555"/>
              <a:gd name="p0x6" fmla="*/ 7890 w 7890"/>
              <a:gd name="p0y6" fmla="*/ 528 h 555"/>
              <a:gd name="p0x7" fmla="*/ 7863 w 7890"/>
              <a:gd name="p0y7" fmla="*/ 555 h 555"/>
              <a:gd name="p0x8" fmla="*/ 7830 w 7890"/>
              <a:gd name="p0y8" fmla="*/ 555 h 555"/>
              <a:gd name="p0x9" fmla="*/ 60 w 7890"/>
              <a:gd name="p0y9" fmla="*/ 555 h 555"/>
              <a:gd name="p0x10" fmla="*/ 26 w 7890"/>
              <a:gd name="p0y10" fmla="*/ 555 h 555"/>
              <a:gd name="p0x11" fmla="*/ 0 w 7890"/>
              <a:gd name="p0y11" fmla="*/ 528 h 555"/>
              <a:gd name="p0x12" fmla="*/ 0 w 7890"/>
              <a:gd name="p0y12" fmla="*/ 495 h 555"/>
              <a:gd name="p0x13" fmla="*/ 0 w 7890"/>
              <a:gd name="p0y13" fmla="*/ 60 h 555"/>
              <a:gd name="p0x14" fmla="*/ 0 w 7890"/>
              <a:gd name="p0y14" fmla="*/ 26 h 555"/>
              <a:gd name="p0x15" fmla="*/ 26 w 7890"/>
              <a:gd name="p0y15" fmla="*/ 0 h 555"/>
              <a:gd name="p0x16" fmla="*/ 60 w 7890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F9A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885825" y="6000750"/>
            <a:ext cx="12687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B71C1C"/>
                </a:solidFill>
                <a:cs typeface="+mn-lt"/>
              </a:rPr>
              <a:t>🔴</a:t>
            </a:r>
            <a:r>
              <a:rPr lang="en-US" altLang="zh-CN" sz="1200" b="1">
                <a:solidFill>
                  <a:srgbClr val="B71C1C"/>
                </a:solidFill>
                <a:cs typeface="+mn-lt"/>
              </a:rPr>
              <a:t> </a:t>
            </a:r>
            <a:r>
              <a:rPr lang="zh-CN" altLang="en-US" sz="1200" b="1">
                <a:solidFill>
                  <a:srgbClr val="B71C1C"/>
                </a:solidFill>
                <a:cs typeface="+mn-lt"/>
              </a:rPr>
              <a:t>高温材料瓶颈</a:t>
            </a:r>
            <a:endParaRPr lang="zh-CN" altLang="en-US" sz="1200" b="1">
              <a:solidFill>
                <a:srgbClr val="B71C1C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6214745" y="2187575"/>
            <a:ext cx="5400675" cy="4284345"/>
          </a:xfrm>
          <a:custGeom>
            <a:avLst/>
            <a:gdLst>
              <a:gd name="sw" fmla="*/ 1 w 8505"/>
              <a:gd name="sh" fmla="*/ 1 h 6746"/>
              <a:gd name="mins" fmla="min sw sh"/>
              <a:gd name="dsw" fmla="+- 0 sw mins"/>
              <a:gd name="dsh" fmla="+- 0 sh mins"/>
              <a:gd name="p0x0" fmla="*/ 120 w 8505"/>
              <a:gd name="p0y0" fmla="*/ 0 h 6746"/>
              <a:gd name="p0x1" fmla="*/ 8385 w 8505"/>
              <a:gd name="p0y1" fmla="*/ 0 h 6746"/>
              <a:gd name="p0x2" fmla="*/ 8451 w 8505"/>
              <a:gd name="p0y2" fmla="*/ 0 h 6746"/>
              <a:gd name="p0x3" fmla="*/ 8505 w 8505"/>
              <a:gd name="p0y3" fmla="*/ 53 h 6746"/>
              <a:gd name="p0x4" fmla="*/ 8505 w 8505"/>
              <a:gd name="p0y4" fmla="*/ 120 h 6746"/>
              <a:gd name="p0x5" fmla="*/ 8505 w 8505"/>
              <a:gd name="p0y5" fmla="*/ 6626 h 6746"/>
              <a:gd name="p0x6" fmla="*/ 8505 w 8505"/>
              <a:gd name="p0y6" fmla="*/ 6693 h 6746"/>
              <a:gd name="p0x7" fmla="*/ 8451 w 8505"/>
              <a:gd name="p0y7" fmla="*/ 6746 h 6746"/>
              <a:gd name="p0x8" fmla="*/ 8385 w 8505"/>
              <a:gd name="p0y8" fmla="*/ 6746 h 6746"/>
              <a:gd name="p0x9" fmla="*/ 120 w 8505"/>
              <a:gd name="p0y9" fmla="*/ 6746 h 6746"/>
              <a:gd name="p0x10" fmla="*/ 53 w 8505"/>
              <a:gd name="p0y10" fmla="*/ 6746 h 6746"/>
              <a:gd name="p0x11" fmla="*/ 0 w 8505"/>
              <a:gd name="p0y11" fmla="*/ 6693 h 6746"/>
              <a:gd name="p0x12" fmla="*/ 0 w 8505"/>
              <a:gd name="p0y12" fmla="*/ 6626 h 6746"/>
              <a:gd name="p0x13" fmla="*/ 0 w 8505"/>
              <a:gd name="p0y13" fmla="*/ 120 h 6746"/>
              <a:gd name="p0x14" fmla="*/ 0 w 8505"/>
              <a:gd name="p0y14" fmla="*/ 53 h 6746"/>
              <a:gd name="p0x15" fmla="*/ 53 w 8505"/>
              <a:gd name="p0y15" fmla="*/ 0 h 6746"/>
              <a:gd name="p0x16" fmla="*/ 120 w 8505"/>
              <a:gd name="p0y16" fmla="*/ 0 h 67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6410325" y="2367067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1A5E4A"/>
                </a:solidFill>
                <a:cs typeface="+mn-lt"/>
              </a:rPr>
              <a:t>阴离子交换膜（</a:t>
            </a:r>
            <a:r>
              <a:rPr lang="en-US" altLang="zh-CN" sz="2100" b="1" spc="42">
                <a:solidFill>
                  <a:srgbClr val="1A5E4A"/>
                </a:solidFill>
                <a:cs typeface="+mn-lt"/>
              </a:rPr>
              <a:t>AEM</a:t>
            </a:r>
            <a:r>
              <a:rPr lang="zh-CN" altLang="en-US" sz="2100" b="1" spc="42">
                <a:solidFill>
                  <a:srgbClr val="1A5E4A"/>
                </a:solidFill>
                <a:cs typeface="+mn-lt"/>
              </a:rPr>
              <a:t>）</a:t>
            </a:r>
            <a:endParaRPr lang="zh-CN" altLang="en-US" sz="2100" b="1" spc="42">
              <a:solidFill>
                <a:srgbClr val="1A5E4A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6410325" y="2792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0" name="图片 29" descr="1deffd69-9bb2-11f1-bf90-fa889e20e357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t="-50" b="50"/>
          <a:stretch>
            <a:fillRect/>
          </a:stretch>
        </p:blipFill>
        <p:spPr>
          <a:xfrm>
            <a:off x="6477000" y="2859405"/>
            <a:ext cx="209550" cy="2095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6867525" y="2778547"/>
            <a:ext cx="416115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1A5E4A"/>
                </a:solidFill>
                <a:cs typeface="+mn-lt"/>
              </a:rPr>
              <a:t>降本增效</a:t>
            </a:r>
            <a:endParaRPr sz="1500" b="1" spc="30">
              <a:solidFill>
                <a:srgbClr val="1A5E4A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6867525" y="3053820"/>
            <a:ext cx="450405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D7A66"/>
                </a:solidFill>
                <a:cs typeface="+mn-lt"/>
              </a:rPr>
              <a:t>兼具碱性低成本与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PEM</a:t>
            </a:r>
            <a:r>
              <a:rPr lang="zh-CN" altLang="en-US" sz="1350">
                <a:solidFill>
                  <a:srgbClr val="3D7A66"/>
                </a:solidFill>
                <a:cs typeface="+mn-lt"/>
              </a:rPr>
              <a:t>高效优势，可用非贵金属催化剂</a:t>
            </a:r>
            <a:endParaRPr lang="zh-CN" altLang="en-US"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34"/>
            </p:custDataLst>
          </p:nvPr>
        </p:nvSpPr>
        <p:spPr>
          <a:xfrm>
            <a:off x="6410325" y="34575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5" name="图片 34" descr="1deffcaf-9bb2-11f1-bf90-fa889e20e357"/>
          <p:cNvPicPr/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t="-36" b="36"/>
          <a:stretch>
            <a:fillRect/>
          </a:stretch>
        </p:blipFill>
        <p:spPr>
          <a:xfrm>
            <a:off x="6477000" y="3524250"/>
            <a:ext cx="209550" cy="20955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8"/>
            </p:custDataLst>
          </p:nvPr>
        </p:nvSpPr>
        <p:spPr>
          <a:xfrm>
            <a:off x="6867525" y="3443364"/>
            <a:ext cx="32576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1A5E4A"/>
                </a:solidFill>
                <a:cs typeface="+mn-lt"/>
              </a:rPr>
              <a:t>灵活启停</a:t>
            </a:r>
            <a:endParaRPr sz="1500" b="1" spc="30">
              <a:solidFill>
                <a:srgbClr val="1A5E4A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6867525" y="3718636"/>
            <a:ext cx="3429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双极板等零部件要求不高，可实现快速启停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40"/>
            </p:custDataLst>
          </p:nvPr>
        </p:nvSpPr>
        <p:spPr>
          <a:xfrm>
            <a:off x="6410325" y="41224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40" name="图片 39" descr="1deffe84-9bb2-11f1-bf90-fa889e20e357"/>
          <p:cNvPicPr/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t="-22" b="22"/>
          <a:stretch>
            <a:fillRect/>
          </a:stretch>
        </p:blipFill>
        <p:spPr>
          <a:xfrm>
            <a:off x="6477000" y="4189095"/>
            <a:ext cx="209550" cy="20955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4"/>
            </p:custDataLst>
          </p:nvPr>
        </p:nvSpPr>
        <p:spPr>
          <a:xfrm>
            <a:off x="6867525" y="4108180"/>
            <a:ext cx="45529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1A5E4A"/>
                </a:solidFill>
                <a:cs typeface="+mn-lt"/>
              </a:rPr>
              <a:t>核心挑战</a:t>
            </a:r>
            <a:endParaRPr sz="1500" b="1" spc="30">
              <a:solidFill>
                <a:srgbClr val="1A5E4A"/>
              </a:solidFill>
              <a:cs typeface="+mn-lt"/>
            </a:endParaRPr>
          </a:p>
        </p:txBody>
      </p:sp>
      <p:sp>
        <p:nvSpPr>
          <p:cNvPr id="43" name="文本框 42"/>
          <p:cNvSpPr txBox="1"/>
          <p:nvPr>
            <p:custDataLst>
              <p:tags r:id="rId45"/>
            </p:custDataLst>
          </p:nvPr>
        </p:nvSpPr>
        <p:spPr>
          <a:xfrm>
            <a:off x="6867525" y="4383453"/>
            <a:ext cx="45529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D7A66"/>
                </a:solidFill>
                <a:cs typeface="+mn-lt"/>
              </a:rPr>
              <a:t>膜的化学和机械稳定性不足，影响寿命曲线，当前全球单槽制氢量仅约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5 Nm³/h</a:t>
            </a:r>
            <a:endParaRPr lang="en-US" altLang="zh-CN"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6"/>
            </p:custDataLst>
          </p:nvPr>
        </p:nvSpPr>
        <p:spPr>
          <a:xfrm>
            <a:off x="6410325" y="5924550"/>
            <a:ext cx="5010150" cy="352425"/>
          </a:xfrm>
          <a:custGeom>
            <a:avLst/>
            <a:gdLst>
              <a:gd name="sw" fmla="*/ 1 w 7890"/>
              <a:gd name="sh" fmla="*/ 1 h 555"/>
              <a:gd name="mins" fmla="min sw sh"/>
              <a:gd name="dsw" fmla="+- 0 sw mins"/>
              <a:gd name="dsh" fmla="+- 0 sh mins"/>
              <a:gd name="p0x0" fmla="*/ 60 w 7890"/>
              <a:gd name="p0y0" fmla="*/ 0 h 555"/>
              <a:gd name="p0x1" fmla="*/ 7830 w 7890"/>
              <a:gd name="p0y1" fmla="*/ 0 h 555"/>
              <a:gd name="p0x2" fmla="*/ 7863 w 7890"/>
              <a:gd name="p0y2" fmla="*/ 0 h 555"/>
              <a:gd name="p0x3" fmla="*/ 7890 w 7890"/>
              <a:gd name="p0y3" fmla="*/ 26 h 555"/>
              <a:gd name="p0x4" fmla="*/ 7890 w 7890"/>
              <a:gd name="p0y4" fmla="*/ 60 h 555"/>
              <a:gd name="p0x5" fmla="*/ 7890 w 7890"/>
              <a:gd name="p0y5" fmla="*/ 495 h 555"/>
              <a:gd name="p0x6" fmla="*/ 7890 w 7890"/>
              <a:gd name="p0y6" fmla="*/ 528 h 555"/>
              <a:gd name="p0x7" fmla="*/ 7863 w 7890"/>
              <a:gd name="p0y7" fmla="*/ 555 h 555"/>
              <a:gd name="p0x8" fmla="*/ 7830 w 7890"/>
              <a:gd name="p0y8" fmla="*/ 555 h 555"/>
              <a:gd name="p0x9" fmla="*/ 60 w 7890"/>
              <a:gd name="p0y9" fmla="*/ 555 h 555"/>
              <a:gd name="p0x10" fmla="*/ 26 w 7890"/>
              <a:gd name="p0y10" fmla="*/ 555 h 555"/>
              <a:gd name="p0x11" fmla="*/ 0 w 7890"/>
              <a:gd name="p0y11" fmla="*/ 528 h 555"/>
              <a:gd name="p0x12" fmla="*/ 0 w 7890"/>
              <a:gd name="p0y12" fmla="*/ 495 h 555"/>
              <a:gd name="p0x13" fmla="*/ 0 w 7890"/>
              <a:gd name="p0y13" fmla="*/ 60 h 555"/>
              <a:gd name="p0x14" fmla="*/ 0 w 7890"/>
              <a:gd name="p0y14" fmla="*/ 26 h 555"/>
              <a:gd name="p0x15" fmla="*/ 26 w 7890"/>
              <a:gd name="p0y15" fmla="*/ 0 h 555"/>
              <a:gd name="p0x16" fmla="*/ 60 w 7890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F9A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7"/>
            </p:custDataLst>
          </p:nvPr>
        </p:nvSpPr>
        <p:spPr>
          <a:xfrm>
            <a:off x="6524625" y="6000750"/>
            <a:ext cx="12687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B71C1C"/>
                </a:solidFill>
                <a:cs typeface="+mn-lt"/>
              </a:rPr>
              <a:t>🔴</a:t>
            </a:r>
            <a:r>
              <a:rPr lang="en-US" altLang="zh-CN" sz="1200" b="1">
                <a:solidFill>
                  <a:srgbClr val="B71C1C"/>
                </a:solidFill>
                <a:cs typeface="+mn-lt"/>
              </a:rPr>
              <a:t> </a:t>
            </a:r>
            <a:r>
              <a:rPr lang="zh-CN" altLang="en-US" sz="1200" b="1">
                <a:solidFill>
                  <a:srgbClr val="B71C1C"/>
                </a:solidFill>
                <a:cs typeface="+mn-lt"/>
              </a:rPr>
              <a:t>膜稳定性瓶颈</a:t>
            </a:r>
            <a:endParaRPr lang="zh-CN" altLang="en-US" sz="1200" b="1">
              <a:solidFill>
                <a:srgbClr val="B71C1C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标杆项目引领产业落地</a:t>
            </a:r>
            <a:endParaRPr sz="3000" b="1">
              <a:solidFill>
                <a:srgbClr val="1A5E4A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44f9aca5-9bb2-11f1-80b6-52a1fb93c0d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7" r="27" b="14"/>
          <a:stretch>
            <a:fillRect/>
          </a:stretch>
        </p:blipFill>
        <p:spPr>
          <a:xfrm>
            <a:off x="571511" y="1104900"/>
            <a:ext cx="11048978" cy="18199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866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746"/>
                </a:lnTo>
                <a:cubicBezTo>
                  <a:pt x="17400" y="2812"/>
                  <a:pt x="17346" y="2866"/>
                  <a:pt x="17280" y="2866"/>
                </a:cubicBezTo>
                <a:lnTo>
                  <a:pt x="120" y="2866"/>
                </a:lnTo>
                <a:cubicBezTo>
                  <a:pt x="54" y="2866"/>
                  <a:pt x="0" y="2812"/>
                  <a:pt x="0" y="2746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1500" y="3096260"/>
            <a:ext cx="11049000" cy="685800"/>
          </a:xfrm>
          <a:custGeom>
            <a:avLst/>
            <a:gdLst>
              <a:gd name="sw" fmla="*/ 1 w 17400"/>
              <a:gd name="sh" fmla="*/ 1 h 1080"/>
              <a:gd name="mins" fmla="min sw sh"/>
              <a:gd name="dsw" fmla="+- 0 sw mins"/>
              <a:gd name="dsh" fmla="+- 0 sh mins"/>
              <a:gd name="p0x0" fmla="*/ 120 w 17400"/>
              <a:gd name="p0y0" fmla="*/ 0 h 1080"/>
              <a:gd name="p0x1" fmla="*/ 17280 w 17400"/>
              <a:gd name="p0y1" fmla="*/ 0 h 1080"/>
              <a:gd name="p0x2" fmla="*/ 17346 w 17400"/>
              <a:gd name="p0y2" fmla="*/ 0 h 1080"/>
              <a:gd name="p0x3" fmla="*/ 17400 w 17400"/>
              <a:gd name="p0y3" fmla="*/ 53 h 1080"/>
              <a:gd name="p0x4" fmla="*/ 17400 w 17400"/>
              <a:gd name="p0y4" fmla="*/ 120 h 1080"/>
              <a:gd name="p0x5" fmla="*/ 17400 w 17400"/>
              <a:gd name="p0y5" fmla="*/ 960 h 1080"/>
              <a:gd name="p0x6" fmla="*/ 17400 w 17400"/>
              <a:gd name="p0y6" fmla="*/ 1026 h 1080"/>
              <a:gd name="p0x7" fmla="*/ 17346 w 17400"/>
              <a:gd name="p0y7" fmla="*/ 1080 h 1080"/>
              <a:gd name="p0x8" fmla="*/ 17280 w 17400"/>
              <a:gd name="p0y8" fmla="*/ 1080 h 1080"/>
              <a:gd name="p0x9" fmla="*/ 120 w 17400"/>
              <a:gd name="p0y9" fmla="*/ 1080 h 1080"/>
              <a:gd name="p0x10" fmla="*/ 53 w 17400"/>
              <a:gd name="p0y10" fmla="*/ 1080 h 1080"/>
              <a:gd name="p0x11" fmla="*/ 0 w 17400"/>
              <a:gd name="p0y11" fmla="*/ 1026 h 1080"/>
              <a:gd name="p0x12" fmla="*/ 0 w 17400"/>
              <a:gd name="p0y12" fmla="*/ 960 h 1080"/>
              <a:gd name="p0x13" fmla="*/ 0 w 17400"/>
              <a:gd name="p0y13" fmla="*/ 120 h 1080"/>
              <a:gd name="p0x14" fmla="*/ 0 w 17400"/>
              <a:gd name="p0y14" fmla="*/ 53 h 1080"/>
              <a:gd name="p0x15" fmla="*/ 53 w 17400"/>
              <a:gd name="p0y15" fmla="*/ 0 h 1080"/>
              <a:gd name="p0x16" fmla="*/ 120 w 17400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2291"/>
              <a:lumOff val="8770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62000" y="3272733"/>
            <a:ext cx="1066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1A5E4A"/>
                </a:solidFill>
                <a:cs typeface="+mn-lt"/>
              </a:rPr>
              <a:t>2026</a:t>
            </a:r>
            <a:r>
              <a:rPr lang="zh-CN" sz="1500">
                <a:solidFill>
                  <a:srgbClr val="1A5E4A"/>
                </a:solidFill>
                <a:cs typeface="+mn-lt"/>
              </a:rPr>
              <a:t>年多个标杆项目实现里程碑突破，标志着电解水制氢产业正式进入</a:t>
            </a:r>
            <a:r>
              <a:rPr sz="1500" b="1">
                <a:solidFill>
                  <a:srgbClr val="003824"/>
                </a:solidFill>
                <a:cs typeface="+mn-lt"/>
              </a:rPr>
              <a:t>规模化落地攻坚期</a:t>
            </a:r>
            <a:r>
              <a:rPr sz="1500">
                <a:solidFill>
                  <a:srgbClr val="1A5E4A"/>
                </a:solidFill>
                <a:cs typeface="+mn-lt"/>
              </a:rPr>
              <a:t>。</a:t>
            </a:r>
            <a:endParaRPr sz="1500">
              <a:solidFill>
                <a:srgbClr val="1A5E4A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75945" y="3977005"/>
            <a:ext cx="3609975" cy="2494915"/>
          </a:xfrm>
          <a:custGeom>
            <a:avLst/>
            <a:gdLst>
              <a:gd name="sw" fmla="*/ 1 w 5685"/>
              <a:gd name="sh" fmla="*/ 1 h 3928"/>
              <a:gd name="mins" fmla="min sw sh"/>
              <a:gd name="dsw" fmla="+- 0 sw mins"/>
              <a:gd name="dsh" fmla="+- 0 sh mins"/>
              <a:gd name="p0x0" fmla="*/ 120 w 5685"/>
              <a:gd name="p0y0" fmla="*/ 0 h 3928"/>
              <a:gd name="p0x1" fmla="*/ 5565 w 5685"/>
              <a:gd name="p0y1" fmla="*/ 0 h 3928"/>
              <a:gd name="p0x2" fmla="*/ 5631 w 5685"/>
              <a:gd name="p0y2" fmla="*/ 0 h 3928"/>
              <a:gd name="p0x3" fmla="*/ 5685 w 5685"/>
              <a:gd name="p0y3" fmla="*/ 53 h 3928"/>
              <a:gd name="p0x4" fmla="*/ 5685 w 5685"/>
              <a:gd name="p0y4" fmla="*/ 120 h 3928"/>
              <a:gd name="p0x5" fmla="*/ 5685 w 5685"/>
              <a:gd name="p0y5" fmla="*/ 3808 h 3928"/>
              <a:gd name="p0x6" fmla="*/ 5685 w 5685"/>
              <a:gd name="p0y6" fmla="*/ 3874 h 3928"/>
              <a:gd name="p0x7" fmla="*/ 5631 w 5685"/>
              <a:gd name="p0y7" fmla="*/ 3928 h 3928"/>
              <a:gd name="p0x8" fmla="*/ 5565 w 5685"/>
              <a:gd name="p0y8" fmla="*/ 3928 h 3928"/>
              <a:gd name="p0x9" fmla="*/ 120 w 5685"/>
              <a:gd name="p0y9" fmla="*/ 3928 h 3928"/>
              <a:gd name="p0x10" fmla="*/ 53 w 5685"/>
              <a:gd name="p0y10" fmla="*/ 3928 h 3928"/>
              <a:gd name="p0x11" fmla="*/ 0 w 5685"/>
              <a:gd name="p0y11" fmla="*/ 3874 h 3928"/>
              <a:gd name="p0x12" fmla="*/ 0 w 5685"/>
              <a:gd name="p0y12" fmla="*/ 3808 h 3928"/>
              <a:gd name="p0x13" fmla="*/ 0 w 5685"/>
              <a:gd name="p0y13" fmla="*/ 120 h 3928"/>
              <a:gd name="p0x14" fmla="*/ 0 w 5685"/>
              <a:gd name="p0y14" fmla="*/ 53 h 3928"/>
              <a:gd name="p0x15" fmla="*/ 53 w 5685"/>
              <a:gd name="p0y15" fmla="*/ 0 h 3928"/>
              <a:gd name="p0x16" fmla="*/ 120 w 5685"/>
              <a:gd name="p0y16" fmla="*/ 0 h 39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4133269"/>
            <a:ext cx="33718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5E4A"/>
                </a:solidFill>
                <a:cs typeface="+mn-lt"/>
              </a:rPr>
              <a:t>中石化库车万吨级绿氢项目</a:t>
            </a:r>
            <a:endParaRPr b="1" spc="36">
              <a:solidFill>
                <a:srgbClr val="1A5E4A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695325" y="4510405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695325" y="47237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828675" y="4599994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全球规模最大光伏制绿氢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695325" y="50761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828675" y="4952419"/>
            <a:ext cx="150867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光伏装机</a:t>
            </a:r>
            <a:r>
              <a:rPr sz="1350" b="1" spc="-13">
                <a:solidFill>
                  <a:schemeClr val="tx2"/>
                </a:solidFill>
                <a:cs typeface="+mn-lt"/>
              </a:rPr>
              <a:t>300MW</a:t>
            </a:r>
            <a:endParaRPr sz="1350" b="1" spc="-13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695325" y="542861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828675" y="5304844"/>
            <a:ext cx="30811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 spc="-13">
                <a:solidFill>
                  <a:schemeClr val="tx2"/>
                </a:solidFill>
                <a:cs typeface="+mn-lt"/>
              </a:rPr>
              <a:t>52</a:t>
            </a:r>
            <a:r>
              <a:rPr lang="zh-CN" sz="1350" b="1" spc="-13">
                <a:solidFill>
                  <a:schemeClr val="tx2"/>
                </a:solidFill>
                <a:cs typeface="+mn-lt"/>
              </a:rPr>
              <a:t>台</a:t>
            </a:r>
            <a:r>
              <a:rPr sz="1350">
                <a:solidFill>
                  <a:srgbClr val="3D7A66"/>
                </a:solidFill>
                <a:cs typeface="+mn-lt"/>
              </a:rPr>
              <a:t>碱性电解槽</a:t>
            </a:r>
            <a:r>
              <a:rPr sz="1350" b="1" spc="-13">
                <a:solidFill>
                  <a:schemeClr val="tx2"/>
                </a:solidFill>
                <a:cs typeface="+mn-lt"/>
              </a:rPr>
              <a:t>100%</a:t>
            </a:r>
            <a:r>
              <a:rPr sz="1350">
                <a:solidFill>
                  <a:srgbClr val="3D7A66"/>
                </a:solidFill>
                <a:cs typeface="+mn-lt"/>
              </a:rPr>
              <a:t>满负荷连续运行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695325" y="57810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828675" y="5657269"/>
            <a:ext cx="175439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绿氢纯度达</a:t>
            </a:r>
            <a:r>
              <a:rPr sz="1350" b="1" spc="-13">
                <a:solidFill>
                  <a:schemeClr val="tx2"/>
                </a:solidFill>
                <a:cs typeface="+mn-lt"/>
              </a:rPr>
              <a:t>99.999%</a:t>
            </a:r>
            <a:endParaRPr sz="1350" b="1" spc="-13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695325" y="61334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828675" y="6009694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直接替代化石燃料制氢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4290695" y="3977005"/>
            <a:ext cx="3609975" cy="2494915"/>
          </a:xfrm>
          <a:custGeom>
            <a:avLst/>
            <a:gdLst>
              <a:gd name="sw" fmla="*/ 1 w 5685"/>
              <a:gd name="sh" fmla="*/ 1 h 3928"/>
              <a:gd name="mins" fmla="min sw sh"/>
              <a:gd name="dsw" fmla="+- 0 sw mins"/>
              <a:gd name="dsh" fmla="+- 0 sh mins"/>
              <a:gd name="p0x0" fmla="*/ 120 w 5685"/>
              <a:gd name="p0y0" fmla="*/ 0 h 3928"/>
              <a:gd name="p0x1" fmla="*/ 5565 w 5685"/>
              <a:gd name="p0y1" fmla="*/ 0 h 3928"/>
              <a:gd name="p0x2" fmla="*/ 5631 w 5685"/>
              <a:gd name="p0y2" fmla="*/ 0 h 3928"/>
              <a:gd name="p0x3" fmla="*/ 5685 w 5685"/>
              <a:gd name="p0y3" fmla="*/ 53 h 3928"/>
              <a:gd name="p0x4" fmla="*/ 5685 w 5685"/>
              <a:gd name="p0y4" fmla="*/ 120 h 3928"/>
              <a:gd name="p0x5" fmla="*/ 5685 w 5685"/>
              <a:gd name="p0y5" fmla="*/ 3808 h 3928"/>
              <a:gd name="p0x6" fmla="*/ 5685 w 5685"/>
              <a:gd name="p0y6" fmla="*/ 3874 h 3928"/>
              <a:gd name="p0x7" fmla="*/ 5631 w 5685"/>
              <a:gd name="p0y7" fmla="*/ 3928 h 3928"/>
              <a:gd name="p0x8" fmla="*/ 5565 w 5685"/>
              <a:gd name="p0y8" fmla="*/ 3928 h 3928"/>
              <a:gd name="p0x9" fmla="*/ 120 w 5685"/>
              <a:gd name="p0y9" fmla="*/ 3928 h 3928"/>
              <a:gd name="p0x10" fmla="*/ 53 w 5685"/>
              <a:gd name="p0y10" fmla="*/ 3928 h 3928"/>
              <a:gd name="p0x11" fmla="*/ 0 w 5685"/>
              <a:gd name="p0y11" fmla="*/ 3874 h 3928"/>
              <a:gd name="p0x12" fmla="*/ 0 w 5685"/>
              <a:gd name="p0y12" fmla="*/ 3808 h 3928"/>
              <a:gd name="p0x13" fmla="*/ 0 w 5685"/>
              <a:gd name="p0y13" fmla="*/ 120 h 3928"/>
              <a:gd name="p0x14" fmla="*/ 0 w 5685"/>
              <a:gd name="p0y14" fmla="*/ 53 h 3928"/>
              <a:gd name="p0x15" fmla="*/ 53 w 5685"/>
              <a:gd name="p0y15" fmla="*/ 0 h 3928"/>
              <a:gd name="p0x16" fmla="*/ 120 w 5685"/>
              <a:gd name="p0y16" fmla="*/ 0 h 39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4410075" y="4133269"/>
            <a:ext cx="33718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5E4A"/>
                </a:solidFill>
                <a:cs typeface="+mn-lt"/>
              </a:rPr>
              <a:t>中石化青岛海水制氢项目</a:t>
            </a:r>
            <a:endParaRPr b="1" spc="36">
              <a:solidFill>
                <a:srgbClr val="1A5E4A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4410075" y="4510405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4410075" y="47237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4543425" y="4599994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国内首个工厂化海水直接制氢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4410075" y="50761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4543425" y="4952419"/>
            <a:ext cx="23037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完成</a:t>
            </a:r>
            <a:r>
              <a:rPr lang="en-US" sz="1350" b="1" spc="-13">
                <a:solidFill>
                  <a:schemeClr val="tx2"/>
                </a:solidFill>
                <a:cs typeface="+mn-lt"/>
              </a:rPr>
              <a:t>1000</a:t>
            </a:r>
            <a:r>
              <a:rPr lang="zh-CN" altLang="en-US" sz="1350" b="1" spc="-13">
                <a:solidFill>
                  <a:schemeClr val="tx2"/>
                </a:solidFill>
                <a:cs typeface="+mn-lt"/>
              </a:rPr>
              <a:t>小时</a:t>
            </a:r>
            <a:r>
              <a:rPr sz="1350">
                <a:solidFill>
                  <a:srgbClr val="3D7A66"/>
                </a:solidFill>
                <a:cs typeface="+mn-lt"/>
              </a:rPr>
              <a:t>连续稳定运行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4410075" y="542861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4543425" y="5304844"/>
            <a:ext cx="154386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氢气纯度超</a:t>
            </a:r>
            <a:r>
              <a:rPr sz="1350" b="1" spc="-13">
                <a:solidFill>
                  <a:schemeClr val="tx2"/>
                </a:solidFill>
                <a:cs typeface="+mn-lt"/>
              </a:rPr>
              <a:t>99.9%</a:t>
            </a:r>
            <a:endParaRPr sz="1350" b="1" spc="-13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4410075" y="57810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4543425" y="5657269"/>
            <a:ext cx="242403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绿氢成本较初期大幅下降</a:t>
            </a:r>
            <a:r>
              <a:rPr sz="1350" b="1" spc="-13">
                <a:solidFill>
                  <a:schemeClr val="tx2"/>
                </a:solidFill>
                <a:cs typeface="+mn-lt"/>
              </a:rPr>
              <a:t>50%</a:t>
            </a:r>
            <a:endParaRPr sz="1350" b="1" spc="-13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4410075" y="61334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4543425" y="6009694"/>
            <a:ext cx="27109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D7A66"/>
                </a:solidFill>
                <a:cs typeface="+mn-lt"/>
              </a:rPr>
              <a:t>为沿海地区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"</a:t>
            </a:r>
            <a:r>
              <a:rPr lang="zh-CN" altLang="en-US" sz="1350">
                <a:solidFill>
                  <a:srgbClr val="3D7A66"/>
                </a:solidFill>
                <a:cs typeface="+mn-lt"/>
              </a:rPr>
              <a:t>向海要氢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"</a:t>
            </a:r>
            <a:r>
              <a:rPr lang="zh-CN" altLang="en-US" sz="1350">
                <a:solidFill>
                  <a:srgbClr val="3D7A66"/>
                </a:solidFill>
                <a:cs typeface="+mn-lt"/>
              </a:rPr>
              <a:t>开辟新路径</a:t>
            </a:r>
            <a:endParaRPr lang="zh-CN" altLang="en-US"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8005445" y="3977005"/>
            <a:ext cx="3609975" cy="2494915"/>
          </a:xfrm>
          <a:custGeom>
            <a:avLst/>
            <a:gdLst>
              <a:gd name="sw" fmla="*/ 1 w 5685"/>
              <a:gd name="sh" fmla="*/ 1 h 3928"/>
              <a:gd name="mins" fmla="min sw sh"/>
              <a:gd name="dsw" fmla="+- 0 sw mins"/>
              <a:gd name="dsh" fmla="+- 0 sh mins"/>
              <a:gd name="p0x0" fmla="*/ 120 w 5685"/>
              <a:gd name="p0y0" fmla="*/ 0 h 3928"/>
              <a:gd name="p0x1" fmla="*/ 5565 w 5685"/>
              <a:gd name="p0y1" fmla="*/ 0 h 3928"/>
              <a:gd name="p0x2" fmla="*/ 5631 w 5685"/>
              <a:gd name="p0y2" fmla="*/ 0 h 3928"/>
              <a:gd name="p0x3" fmla="*/ 5685 w 5685"/>
              <a:gd name="p0y3" fmla="*/ 53 h 3928"/>
              <a:gd name="p0x4" fmla="*/ 5685 w 5685"/>
              <a:gd name="p0y4" fmla="*/ 120 h 3928"/>
              <a:gd name="p0x5" fmla="*/ 5685 w 5685"/>
              <a:gd name="p0y5" fmla="*/ 3808 h 3928"/>
              <a:gd name="p0x6" fmla="*/ 5685 w 5685"/>
              <a:gd name="p0y6" fmla="*/ 3874 h 3928"/>
              <a:gd name="p0x7" fmla="*/ 5631 w 5685"/>
              <a:gd name="p0y7" fmla="*/ 3928 h 3928"/>
              <a:gd name="p0x8" fmla="*/ 5565 w 5685"/>
              <a:gd name="p0y8" fmla="*/ 3928 h 3928"/>
              <a:gd name="p0x9" fmla="*/ 120 w 5685"/>
              <a:gd name="p0y9" fmla="*/ 3928 h 3928"/>
              <a:gd name="p0x10" fmla="*/ 53 w 5685"/>
              <a:gd name="p0y10" fmla="*/ 3928 h 3928"/>
              <a:gd name="p0x11" fmla="*/ 0 w 5685"/>
              <a:gd name="p0y11" fmla="*/ 3874 h 3928"/>
              <a:gd name="p0x12" fmla="*/ 0 w 5685"/>
              <a:gd name="p0y12" fmla="*/ 3808 h 3928"/>
              <a:gd name="p0x13" fmla="*/ 0 w 5685"/>
              <a:gd name="p0y13" fmla="*/ 120 h 3928"/>
              <a:gd name="p0x14" fmla="*/ 0 w 5685"/>
              <a:gd name="p0y14" fmla="*/ 53 h 3928"/>
              <a:gd name="p0x15" fmla="*/ 53 w 5685"/>
              <a:gd name="p0y15" fmla="*/ 0 h 3928"/>
              <a:gd name="p0x16" fmla="*/ 120 w 5685"/>
              <a:gd name="p0y16" fmla="*/ 0 h 39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8124825" y="4133269"/>
            <a:ext cx="33718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5E4A"/>
                </a:solidFill>
                <a:cs typeface="+mn-lt"/>
              </a:rPr>
              <a:t>中国能建沈阳绿色醇油项目</a:t>
            </a:r>
            <a:endParaRPr b="1" spc="36">
              <a:solidFill>
                <a:srgbClr val="1A5E4A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8124825" y="4510405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8124825" y="47237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8258175" y="4599994"/>
            <a:ext cx="134116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总投资</a:t>
            </a:r>
            <a:r>
              <a:rPr lang="en-US" sz="1350" b="1" spc="-13">
                <a:solidFill>
                  <a:schemeClr val="tx2"/>
                </a:solidFill>
                <a:cs typeface="+mn-lt"/>
              </a:rPr>
              <a:t>320</a:t>
            </a:r>
            <a:r>
              <a:rPr lang="zh-CN" altLang="en-US" sz="1350" b="1" spc="-13">
                <a:solidFill>
                  <a:schemeClr val="tx2"/>
                </a:solidFill>
                <a:cs typeface="+mn-lt"/>
              </a:rPr>
              <a:t>亿元</a:t>
            </a:r>
            <a:endParaRPr lang="zh-CN" altLang="en-US" sz="1350" b="1" spc="-13">
              <a:solidFill>
                <a:schemeClr val="tx2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37"/>
            </p:custDataLst>
          </p:nvPr>
        </p:nvSpPr>
        <p:spPr>
          <a:xfrm>
            <a:off x="8124825" y="50761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8258175" y="4952419"/>
            <a:ext cx="127300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配套</a:t>
            </a:r>
            <a:r>
              <a:rPr sz="1350" b="1" spc="-13">
                <a:solidFill>
                  <a:schemeClr val="tx2"/>
                </a:solidFill>
                <a:cs typeface="+mn-lt"/>
              </a:rPr>
              <a:t>2GW</a:t>
            </a:r>
            <a:r>
              <a:rPr sz="1350">
                <a:solidFill>
                  <a:srgbClr val="3D7A66"/>
                </a:solidFill>
                <a:cs typeface="+mn-lt"/>
              </a:rPr>
              <a:t>风电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9"/>
            </p:custDataLst>
          </p:nvPr>
        </p:nvSpPr>
        <p:spPr>
          <a:xfrm>
            <a:off x="8124825" y="542861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0"/>
            </p:custDataLst>
          </p:nvPr>
        </p:nvSpPr>
        <p:spPr>
          <a:xfrm>
            <a:off x="8258175" y="5304844"/>
            <a:ext cx="31219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7A66"/>
                </a:solidFill>
                <a:cs typeface="+mn-lt"/>
              </a:rPr>
              <a:t>年产</a:t>
            </a:r>
            <a:r>
              <a:rPr lang="en-US" sz="1350" b="1" spc="-13">
                <a:solidFill>
                  <a:schemeClr val="tx2"/>
                </a:solidFill>
                <a:cs typeface="+mn-lt"/>
              </a:rPr>
              <a:t>50</a:t>
            </a:r>
            <a:r>
              <a:rPr lang="zh-CN" altLang="en-US" sz="1350" b="1" spc="-13">
                <a:solidFill>
                  <a:schemeClr val="tx2"/>
                </a:solidFill>
                <a:cs typeface="+mn-lt"/>
              </a:rPr>
              <a:t>万吨</a:t>
            </a:r>
            <a:r>
              <a:rPr sz="1350">
                <a:solidFill>
                  <a:srgbClr val="3D7A66"/>
                </a:solidFill>
                <a:cs typeface="+mn-lt"/>
              </a:rPr>
              <a:t>绿色甲醇和可持续航空燃料</a:t>
            </a:r>
            <a:endParaRPr sz="1350">
              <a:solidFill>
                <a:srgbClr val="3D7A66"/>
              </a:solidFill>
              <a:cs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41"/>
            </p:custDataLst>
          </p:nvPr>
        </p:nvSpPr>
        <p:spPr>
          <a:xfrm>
            <a:off x="8124825" y="57810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7A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2"/>
            </p:custDataLst>
          </p:nvPr>
        </p:nvSpPr>
        <p:spPr>
          <a:xfrm>
            <a:off x="8258175" y="5657269"/>
            <a:ext cx="356480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D7A66"/>
                </a:solidFill>
                <a:cs typeface="+mn-lt"/>
              </a:rPr>
              <a:t>构建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"</a:t>
            </a:r>
            <a:r>
              <a:rPr lang="zh-CN" altLang="en-US" sz="1350">
                <a:solidFill>
                  <a:srgbClr val="3D7A66"/>
                </a:solidFill>
                <a:cs typeface="+mn-lt"/>
              </a:rPr>
              <a:t>绿电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-</a:t>
            </a:r>
            <a:r>
              <a:rPr lang="zh-CN" altLang="en-US" sz="1350">
                <a:solidFill>
                  <a:srgbClr val="3D7A66"/>
                </a:solidFill>
                <a:cs typeface="+mn-lt"/>
              </a:rPr>
              <a:t>绿氢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-</a:t>
            </a:r>
            <a:r>
              <a:rPr lang="zh-CN" altLang="en-US" sz="1350">
                <a:solidFill>
                  <a:srgbClr val="3D7A66"/>
                </a:solidFill>
                <a:cs typeface="+mn-lt"/>
              </a:rPr>
              <a:t>生物质</a:t>
            </a:r>
            <a:r>
              <a:rPr lang="en-US" altLang="zh-CN" sz="1350">
                <a:solidFill>
                  <a:srgbClr val="3D7A66"/>
                </a:solidFill>
                <a:cs typeface="+mn-lt"/>
              </a:rPr>
              <a:t>"</a:t>
            </a:r>
            <a:r>
              <a:rPr lang="zh-CN" altLang="en-US" sz="1350">
                <a:solidFill>
                  <a:srgbClr val="3D7A66"/>
                </a:solidFill>
                <a:cs typeface="+mn-lt"/>
              </a:rPr>
              <a:t>三位一体技术路线</a:t>
            </a:r>
            <a:endParaRPr lang="zh-CN" altLang="en-US" sz="1350">
              <a:solidFill>
                <a:srgbClr val="3D7A66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217285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089775" y="1083945"/>
            <a:ext cx="4064000" cy="4935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电解槽的左端是阳极板，右端是阴极板，中间有若干极板把电解槽分成多个小室。</a:t>
            </a:r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  <a:p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每两个极板间有隔膜。</a:t>
            </a:r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  <a:p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  <a:p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每个小室组成有阳极板与阴极板的电解池。每个小室的阳极板同时是紧邻小室的阴极板，同样阴极板也是紧邻小室的阳极板，</a:t>
            </a:r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  <a:p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一块极板正反两面具有相反极性，故称之为双极板。</a:t>
            </a:r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446135" cy="685800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8627745" y="2783205"/>
            <a:ext cx="3115310" cy="1858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双极板，正反面贴合阴极网和阳极网</a:t>
            </a:r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918325" cy="56134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872730" y="2745105"/>
            <a:ext cx="4064000" cy="309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Ni</a:t>
            </a:r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网一般由40-60目的</a:t>
            </a:r>
            <a:r>
              <a:rPr lang="en-US" altLang="zh-CN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Ni</a:t>
            </a:r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丝网经过裁圆，</a:t>
            </a:r>
            <a:r>
              <a:rPr lang="en-US" altLang="zh-CN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Ni</a:t>
            </a:r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丝的直径大约在200</a:t>
            </a:r>
            <a:r>
              <a:rPr lang="en-US" altLang="zh-CN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um</a:t>
            </a:r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左右</a:t>
            </a:r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  <a:p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  <a:p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以</a:t>
            </a:r>
            <a:r>
              <a:rPr lang="en-US" altLang="zh-CN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Ni</a:t>
            </a:r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网为基底，再喷涂比表面积更大的雷尼镍催化剂</a:t>
            </a:r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/>
        </p:nvSpPr>
        <p:spPr>
          <a:xfrm>
            <a:off x="7872730" y="2745105"/>
            <a:ext cx="4064000" cy="309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阳极材料：镍和镍基合金因其出色的性能和成本效益而广为使用。</a:t>
            </a:r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  <a:p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  <a:p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混合金属氧化物（如镍铁氧化物和钴基尖晶石）在催化活性和稳定性方面表现出良好的效果。</a:t>
            </a:r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  <a:p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  <a:p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电极生产制造企业国内数量约在5-6家，保时来新材料、盈锐优创、莒纳科技、力炻电极等。</a:t>
            </a:r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45" y="139700"/>
            <a:ext cx="7340600" cy="5509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储氢技术与成本趋势</a:t>
            </a:r>
            <a:endParaRPr sz="3000" b="1">
              <a:solidFill>
                <a:srgbClr val="1A5E4A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81dd4cd0-9bb2-11f1-8883-62915119949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60" r="60"/>
          <a:stretch>
            <a:fillRect/>
          </a:stretch>
        </p:blipFill>
        <p:spPr>
          <a:xfrm>
            <a:off x="571500" y="1104900"/>
            <a:ext cx="3263265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39" h="8460">
                <a:moveTo>
                  <a:pt x="120" y="0"/>
                </a:moveTo>
                <a:lnTo>
                  <a:pt x="5019" y="0"/>
                </a:lnTo>
                <a:cubicBezTo>
                  <a:pt x="5085" y="0"/>
                  <a:pt x="5139" y="54"/>
                  <a:pt x="5139" y="120"/>
                </a:cubicBezTo>
                <a:lnTo>
                  <a:pt x="5139" y="8340"/>
                </a:lnTo>
                <a:cubicBezTo>
                  <a:pt x="5139" y="8406"/>
                  <a:pt x="5085" y="8460"/>
                  <a:pt x="5019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4010660" y="1109345"/>
            <a:ext cx="7604760" cy="664845"/>
          </a:xfrm>
          <a:custGeom>
            <a:avLst/>
            <a:gdLst>
              <a:gd name="sw" fmla="*/ 1 w 11975"/>
              <a:gd name="sh" fmla="*/ 1 h 1046"/>
              <a:gd name="mins" fmla="min sw sh"/>
              <a:gd name="dsw" fmla="+- 0 sw mins"/>
              <a:gd name="dsh" fmla="+- 0 sh mins"/>
              <a:gd name="p0x0" fmla="*/ 120 w 11975"/>
              <a:gd name="p0y0" fmla="*/ 0 h 1046"/>
              <a:gd name="p0x1" fmla="*/ 11855 w 11975"/>
              <a:gd name="p0y1" fmla="*/ 0 h 1046"/>
              <a:gd name="p0x2" fmla="*/ 11922 w 11975"/>
              <a:gd name="p0y2" fmla="*/ 0 h 1046"/>
              <a:gd name="p0x3" fmla="*/ 11975 w 11975"/>
              <a:gd name="p0y3" fmla="*/ 53 h 1046"/>
              <a:gd name="p0x4" fmla="*/ 11975 w 11975"/>
              <a:gd name="p0y4" fmla="*/ 120 h 1046"/>
              <a:gd name="p0x5" fmla="*/ 11975 w 11975"/>
              <a:gd name="p0y5" fmla="*/ 926 h 1046"/>
              <a:gd name="p0x6" fmla="*/ 11975 w 11975"/>
              <a:gd name="p0y6" fmla="*/ 993 h 1046"/>
              <a:gd name="p0x7" fmla="*/ 11922 w 11975"/>
              <a:gd name="p0y7" fmla="*/ 1046 h 1046"/>
              <a:gd name="p0x8" fmla="*/ 11855 w 11975"/>
              <a:gd name="p0y8" fmla="*/ 1046 h 1046"/>
              <a:gd name="p0x9" fmla="*/ 120 w 11975"/>
              <a:gd name="p0y9" fmla="*/ 1046 h 1046"/>
              <a:gd name="p0x10" fmla="*/ 53 w 11975"/>
              <a:gd name="p0y10" fmla="*/ 1046 h 1046"/>
              <a:gd name="p0x11" fmla="*/ 0 w 11975"/>
              <a:gd name="p0y11" fmla="*/ 993 h 1046"/>
              <a:gd name="p0x12" fmla="*/ 0 w 11975"/>
              <a:gd name="p0y12" fmla="*/ 926 h 1046"/>
              <a:gd name="p0x13" fmla="*/ 0 w 11975"/>
              <a:gd name="p0y13" fmla="*/ 120 h 1046"/>
              <a:gd name="p0x14" fmla="*/ 0 w 11975"/>
              <a:gd name="p0y14" fmla="*/ 53 h 1046"/>
              <a:gd name="p0x15" fmla="*/ 53 w 11975"/>
              <a:gd name="p0y15" fmla="*/ 0 h 1046"/>
              <a:gd name="p0x16" fmla="*/ 120 w 11975"/>
              <a:gd name="p0y16" fmla="*/ 0 h 10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4206259" y="1289685"/>
            <a:ext cx="721421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chemeClr val="tx2"/>
                </a:solidFill>
                <a:cs typeface="+mn-lt"/>
              </a:rPr>
              <a:t>储运环节占绿氢终端成本的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30%-40%</a:t>
            </a:r>
            <a:r>
              <a:rPr sz="1350">
                <a:solidFill>
                  <a:schemeClr val="tx2"/>
                </a:solidFill>
                <a:cs typeface="+mn-lt"/>
              </a:rPr>
              <a:t>，是商业化关键瓶颈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4010660" y="1898015"/>
            <a:ext cx="7604760" cy="2821305"/>
          </a:xfrm>
          <a:custGeom>
            <a:avLst/>
            <a:gdLst>
              <a:gd name="sw" fmla="*/ 1 w 11975"/>
              <a:gd name="sh" fmla="*/ 1 h 4443"/>
              <a:gd name="mins" fmla="min sw sh"/>
              <a:gd name="dsw" fmla="+- 0 sw mins"/>
              <a:gd name="dsh" fmla="+- 0 sh mins"/>
              <a:gd name="p0x0" fmla="*/ 120 w 11975"/>
              <a:gd name="p0y0" fmla="*/ 0 h 4443"/>
              <a:gd name="p0x1" fmla="*/ 11855 w 11975"/>
              <a:gd name="p0y1" fmla="*/ 0 h 4443"/>
              <a:gd name="p0x2" fmla="*/ 11922 w 11975"/>
              <a:gd name="p0y2" fmla="*/ 0 h 4443"/>
              <a:gd name="p0x3" fmla="*/ 11975 w 11975"/>
              <a:gd name="p0y3" fmla="*/ 53 h 4443"/>
              <a:gd name="p0x4" fmla="*/ 11975 w 11975"/>
              <a:gd name="p0y4" fmla="*/ 120 h 4443"/>
              <a:gd name="p0x5" fmla="*/ 11975 w 11975"/>
              <a:gd name="p0y5" fmla="*/ 4323 h 4443"/>
              <a:gd name="p0x6" fmla="*/ 11975 w 11975"/>
              <a:gd name="p0y6" fmla="*/ 4389 h 4443"/>
              <a:gd name="p0x7" fmla="*/ 11922 w 11975"/>
              <a:gd name="p0y7" fmla="*/ 4443 h 4443"/>
              <a:gd name="p0x8" fmla="*/ 11855 w 11975"/>
              <a:gd name="p0y8" fmla="*/ 4443 h 4443"/>
              <a:gd name="p0x9" fmla="*/ 120 w 11975"/>
              <a:gd name="p0y9" fmla="*/ 4443 h 4443"/>
              <a:gd name="p0x10" fmla="*/ 53 w 11975"/>
              <a:gd name="p0y10" fmla="*/ 4443 h 4443"/>
              <a:gd name="p0x11" fmla="*/ 0 w 11975"/>
              <a:gd name="p0y11" fmla="*/ 4389 h 4443"/>
              <a:gd name="p0x12" fmla="*/ 0 w 11975"/>
              <a:gd name="p0y12" fmla="*/ 4323 h 4443"/>
              <a:gd name="p0x13" fmla="*/ 0 w 11975"/>
              <a:gd name="p0y13" fmla="*/ 120 h 4443"/>
              <a:gd name="p0x14" fmla="*/ 0 w 11975"/>
              <a:gd name="p0y14" fmla="*/ 53 h 4443"/>
              <a:gd name="p0x15" fmla="*/ 53 w 11975"/>
              <a:gd name="p0y15" fmla="*/ 0 h 4443"/>
              <a:gd name="p0x16" fmla="*/ 120 w 11975"/>
              <a:gd name="p0y16" fmla="*/ 0 h 44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4206259" y="2077374"/>
            <a:ext cx="72142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5E4A"/>
                </a:solidFill>
                <a:cs typeface="+mn-lt"/>
              </a:rPr>
              <a:t>五种技术路线</a:t>
            </a:r>
            <a:endParaRPr sz="2100" b="1" spc="42">
              <a:solidFill>
                <a:srgbClr val="1A5E4A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4320540" y="2616835"/>
            <a:ext cx="104775" cy="104775"/>
          </a:xfrm>
          <a:custGeom>
            <a:avLst/>
            <a:gdLst>
              <a:gd name="sw" fmla="*/ 1 w 165"/>
              <a:gd name="sh" fmla="*/ 1 h 165"/>
              <a:gd name="mins" fmla="min sw sh"/>
              <a:gd name="dsw" fmla="+- 0 sw mins"/>
              <a:gd name="dsh" fmla="+- 0 sh mins"/>
              <a:gd name="p0x0" fmla="*/ 82 w 165"/>
              <a:gd name="p0y0" fmla="*/ 0 h 165"/>
              <a:gd name="p0x1" fmla="*/ 128 w 165"/>
              <a:gd name="p0y1" fmla="*/ 0 h 165"/>
              <a:gd name="p0x2" fmla="*/ 165 w 165"/>
              <a:gd name="p0y2" fmla="*/ 36 h 165"/>
              <a:gd name="p0x3" fmla="*/ 165 w 165"/>
              <a:gd name="p0y3" fmla="*/ 82 h 165"/>
              <a:gd name="p0x4" fmla="*/ 165 w 165"/>
              <a:gd name="p0y4" fmla="*/ 128 h 165"/>
              <a:gd name="p0x5" fmla="*/ 128 w 165"/>
              <a:gd name="p0y5" fmla="*/ 165 h 165"/>
              <a:gd name="p0x6" fmla="*/ 82 w 165"/>
              <a:gd name="p0y6" fmla="*/ 165 h 165"/>
              <a:gd name="p0x7" fmla="*/ 36 w 165"/>
              <a:gd name="p0y7" fmla="*/ 165 h 165"/>
              <a:gd name="p0x8" fmla="*/ 0 w 165"/>
              <a:gd name="p0y8" fmla="*/ 128 h 165"/>
              <a:gd name="p0x9" fmla="*/ 0 w 165"/>
              <a:gd name="p0y9" fmla="*/ 82 h 165"/>
              <a:gd name="p0x10" fmla="*/ 0 w 165"/>
              <a:gd name="p0y10" fmla="*/ 36 h 165"/>
              <a:gd name="p0x11" fmla="*/ 36 w 165"/>
              <a:gd name="p0y11" fmla="*/ 0 h 165"/>
              <a:gd name="p0x12" fmla="*/ 82 w 165"/>
              <a:gd name="p0y12" fmla="*/ 0 h 16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5556" t="-8519" r="-5556" b="-8519"/>
          <a:stretch>
            <a:fillRect/>
          </a:stretch>
        </p:blipFill>
        <p:spPr>
          <a:xfrm>
            <a:off x="4324985" y="2616835"/>
            <a:ext cx="95250" cy="1003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4501534" y="2608869"/>
            <a:ext cx="1524743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tx2"/>
                </a:solidFill>
                <a:cs typeface="+mn-lt"/>
              </a:rPr>
              <a:t>高压气态储运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4501534" y="2833659"/>
            <a:ext cx="1658093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050">
                <a:solidFill>
                  <a:srgbClr val="3D7A66"/>
                </a:solidFill>
                <a:cs typeface="+mn-lt"/>
              </a:rPr>
              <a:t>70MPa</a:t>
            </a:r>
            <a:r>
              <a:rPr lang="zh-CN" sz="1050">
                <a:solidFill>
                  <a:srgbClr val="3D7A66"/>
                </a:solidFill>
                <a:cs typeface="+mn-lt"/>
              </a:rPr>
              <a:t>瓶，短途城际物流</a:t>
            </a:r>
            <a:endParaRPr lang="zh-CN" sz="1050">
              <a:solidFill>
                <a:srgbClr val="3D7A66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4320540" y="3040380"/>
            <a:ext cx="104775" cy="104775"/>
          </a:xfrm>
          <a:custGeom>
            <a:avLst/>
            <a:gdLst>
              <a:gd name="sw" fmla="*/ 1 w 165"/>
              <a:gd name="sh" fmla="*/ 1 h 165"/>
              <a:gd name="mins" fmla="min sw sh"/>
              <a:gd name="dsw" fmla="+- 0 sw mins"/>
              <a:gd name="dsh" fmla="+- 0 sh mins"/>
              <a:gd name="p0x0" fmla="*/ 82 w 165"/>
              <a:gd name="p0y0" fmla="*/ 0 h 165"/>
              <a:gd name="p0x1" fmla="*/ 128 w 165"/>
              <a:gd name="p0y1" fmla="*/ 0 h 165"/>
              <a:gd name="p0x2" fmla="*/ 165 w 165"/>
              <a:gd name="p0y2" fmla="*/ 36 h 165"/>
              <a:gd name="p0x3" fmla="*/ 165 w 165"/>
              <a:gd name="p0y3" fmla="*/ 82 h 165"/>
              <a:gd name="p0x4" fmla="*/ 165 w 165"/>
              <a:gd name="p0y4" fmla="*/ 128 h 165"/>
              <a:gd name="p0x5" fmla="*/ 128 w 165"/>
              <a:gd name="p0y5" fmla="*/ 165 h 165"/>
              <a:gd name="p0x6" fmla="*/ 82 w 165"/>
              <a:gd name="p0y6" fmla="*/ 165 h 165"/>
              <a:gd name="p0x7" fmla="*/ 36 w 165"/>
              <a:gd name="p0y7" fmla="*/ 165 h 165"/>
              <a:gd name="p0x8" fmla="*/ 0 w 165"/>
              <a:gd name="p0y8" fmla="*/ 128 h 165"/>
              <a:gd name="p0x9" fmla="*/ 0 w 165"/>
              <a:gd name="p0y9" fmla="*/ 82 h 165"/>
              <a:gd name="p0x10" fmla="*/ 0 w 165"/>
              <a:gd name="p0y10" fmla="*/ 36 h 165"/>
              <a:gd name="p0x11" fmla="*/ 36 w 165"/>
              <a:gd name="p0y11" fmla="*/ 0 h 165"/>
              <a:gd name="p0x12" fmla="*/ 82 w 165"/>
              <a:gd name="p0y12" fmla="*/ 0 h 16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5556" t="-2667" r="-5556" b="-2667"/>
          <a:stretch>
            <a:fillRect/>
          </a:stretch>
        </p:blipFill>
        <p:spPr>
          <a:xfrm>
            <a:off x="4324985" y="3040380"/>
            <a:ext cx="95250" cy="1003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4501534" y="3032141"/>
            <a:ext cx="269416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tx2"/>
                </a:solidFill>
                <a:cs typeface="+mn-lt"/>
              </a:rPr>
              <a:t>液氢储运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4501534" y="3256931"/>
            <a:ext cx="2960865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>
                <a:solidFill>
                  <a:srgbClr val="3D7A66"/>
                </a:solidFill>
                <a:cs typeface="+mn-lt"/>
              </a:rPr>
              <a:t>液化能耗降至</a:t>
            </a:r>
            <a:r>
              <a:rPr sz="1050" b="1" spc="-10">
                <a:solidFill>
                  <a:schemeClr val="tx2"/>
                </a:solidFill>
                <a:cs typeface="+mn-lt"/>
              </a:rPr>
              <a:t>10 kWh/kg</a:t>
            </a:r>
            <a:r>
              <a:rPr sz="1050">
                <a:solidFill>
                  <a:srgbClr val="3D7A66"/>
                </a:solidFill>
                <a:cs typeface="+mn-lt"/>
              </a:rPr>
              <a:t>，终端加注成本可控</a:t>
            </a:r>
            <a:endParaRPr sz="1050">
              <a:solidFill>
                <a:srgbClr val="3D7A66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4320540" y="3463925"/>
            <a:ext cx="104775" cy="104775"/>
          </a:xfrm>
          <a:custGeom>
            <a:avLst/>
            <a:gdLst>
              <a:gd name="sw" fmla="*/ 1 w 165"/>
              <a:gd name="sh" fmla="*/ 1 h 165"/>
              <a:gd name="mins" fmla="min sw sh"/>
              <a:gd name="dsw" fmla="+- 0 sw mins"/>
              <a:gd name="dsh" fmla="+- 0 sh mins"/>
              <a:gd name="p0x0" fmla="*/ 82 w 165"/>
              <a:gd name="p0y0" fmla="*/ 0 h 165"/>
              <a:gd name="p0x1" fmla="*/ 128 w 165"/>
              <a:gd name="p0y1" fmla="*/ 0 h 165"/>
              <a:gd name="p0x2" fmla="*/ 165 w 165"/>
              <a:gd name="p0y2" fmla="*/ 36 h 165"/>
              <a:gd name="p0x3" fmla="*/ 165 w 165"/>
              <a:gd name="p0y3" fmla="*/ 82 h 165"/>
              <a:gd name="p0x4" fmla="*/ 165 w 165"/>
              <a:gd name="p0y4" fmla="*/ 128 h 165"/>
              <a:gd name="p0x5" fmla="*/ 128 w 165"/>
              <a:gd name="p0y5" fmla="*/ 165 h 165"/>
              <a:gd name="p0x6" fmla="*/ 82 w 165"/>
              <a:gd name="p0y6" fmla="*/ 165 h 165"/>
              <a:gd name="p0x7" fmla="*/ 36 w 165"/>
              <a:gd name="p0y7" fmla="*/ 165 h 165"/>
              <a:gd name="p0x8" fmla="*/ 0 w 165"/>
              <a:gd name="p0y8" fmla="*/ 128 h 165"/>
              <a:gd name="p0x9" fmla="*/ 0 w 165"/>
              <a:gd name="p0y9" fmla="*/ 82 h 165"/>
              <a:gd name="p0x10" fmla="*/ 0 w 165"/>
              <a:gd name="p0y10" fmla="*/ 36 h 165"/>
              <a:gd name="p0x11" fmla="*/ 36 w 165"/>
              <a:gd name="p0y11" fmla="*/ 0 h 165"/>
              <a:gd name="p0x12" fmla="*/ 82 w 165"/>
              <a:gd name="p0y12" fmla="*/ 0 h 16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12500" t="-8148" r="-12500" b="-8148"/>
          <a:stretch>
            <a:fillRect/>
          </a:stretch>
        </p:blipFill>
        <p:spPr>
          <a:xfrm>
            <a:off x="4324985" y="3463925"/>
            <a:ext cx="95250" cy="996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4501534" y="3455403"/>
            <a:ext cx="21336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tx2"/>
                </a:solidFill>
                <a:cs typeface="+mn-lt"/>
              </a:rPr>
              <a:t>固态储氢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4501534" y="3680193"/>
            <a:ext cx="2267026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>
                <a:solidFill>
                  <a:srgbClr val="3D7A66"/>
                </a:solidFill>
                <a:cs typeface="+mn-lt"/>
              </a:rPr>
              <a:t>车载及加氢站集成，制氢加氢一体化</a:t>
            </a:r>
            <a:endParaRPr sz="1050">
              <a:solidFill>
                <a:srgbClr val="3D7A66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4320540" y="3886835"/>
            <a:ext cx="104775" cy="104775"/>
          </a:xfrm>
          <a:custGeom>
            <a:avLst/>
            <a:gdLst>
              <a:gd name="sw" fmla="*/ 1 w 165"/>
              <a:gd name="sh" fmla="*/ 1 h 165"/>
              <a:gd name="mins" fmla="min sw sh"/>
              <a:gd name="dsw" fmla="+- 0 sw mins"/>
              <a:gd name="dsh" fmla="+- 0 sh mins"/>
              <a:gd name="p0x0" fmla="*/ 82 w 165"/>
              <a:gd name="p0y0" fmla="*/ 0 h 165"/>
              <a:gd name="p0x1" fmla="*/ 128 w 165"/>
              <a:gd name="p0y1" fmla="*/ 0 h 165"/>
              <a:gd name="p0x2" fmla="*/ 165 w 165"/>
              <a:gd name="p0y2" fmla="*/ 36 h 165"/>
              <a:gd name="p0x3" fmla="*/ 165 w 165"/>
              <a:gd name="p0y3" fmla="*/ 82 h 165"/>
              <a:gd name="p0x4" fmla="*/ 165 w 165"/>
              <a:gd name="p0y4" fmla="*/ 128 h 165"/>
              <a:gd name="p0x5" fmla="*/ 128 w 165"/>
              <a:gd name="p0y5" fmla="*/ 165 h 165"/>
              <a:gd name="p0x6" fmla="*/ 82 w 165"/>
              <a:gd name="p0y6" fmla="*/ 165 h 165"/>
              <a:gd name="p0x7" fmla="*/ 36 w 165"/>
              <a:gd name="p0y7" fmla="*/ 165 h 165"/>
              <a:gd name="p0x8" fmla="*/ 0 w 165"/>
              <a:gd name="p0y8" fmla="*/ 128 h 165"/>
              <a:gd name="p0x9" fmla="*/ 0 w 165"/>
              <a:gd name="p0y9" fmla="*/ 82 h 165"/>
              <a:gd name="p0x10" fmla="*/ 0 w 165"/>
              <a:gd name="p0y10" fmla="*/ 36 h 165"/>
              <a:gd name="p0x11" fmla="*/ 36 w 165"/>
              <a:gd name="p0y11" fmla="*/ 0 h 165"/>
              <a:gd name="p0x12" fmla="*/ 82 w 165"/>
              <a:gd name="p0y12" fmla="*/ 0 h 16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5556" t="-15833" r="-5556" b="-15833"/>
          <a:stretch>
            <a:fillRect/>
          </a:stretch>
        </p:blipFill>
        <p:spPr>
          <a:xfrm>
            <a:off x="4324985" y="3886835"/>
            <a:ext cx="95250" cy="1003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4501534" y="3878675"/>
            <a:ext cx="2593334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tx2"/>
                </a:solidFill>
                <a:cs typeface="+mn-lt"/>
              </a:rPr>
              <a:t>盐穴储氢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4501534" y="4103465"/>
            <a:ext cx="2860034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>
                <a:solidFill>
                  <a:srgbClr val="3D7A66"/>
                </a:solidFill>
                <a:cs typeface="+mn-lt"/>
              </a:rPr>
              <a:t>大规模长时储备，</a:t>
            </a:r>
            <a:r>
              <a:rPr lang="en-US" sz="1050" b="1" spc="-10">
                <a:solidFill>
                  <a:schemeClr val="tx2"/>
                </a:solidFill>
                <a:cs typeface="+mn-lt"/>
              </a:rPr>
              <a:t>2026</a:t>
            </a:r>
            <a:r>
              <a:rPr lang="zh-CN" altLang="en-US" sz="1050" b="1" spc="-10">
                <a:solidFill>
                  <a:schemeClr val="tx2"/>
                </a:solidFill>
                <a:cs typeface="+mn-lt"/>
              </a:rPr>
              <a:t>年</a:t>
            </a:r>
            <a:r>
              <a:rPr sz="1050">
                <a:solidFill>
                  <a:srgbClr val="3D7A66"/>
                </a:solidFill>
                <a:cs typeface="+mn-lt"/>
              </a:rPr>
              <a:t>百万方级项目落地</a:t>
            </a:r>
            <a:endParaRPr sz="1050">
              <a:solidFill>
                <a:srgbClr val="3D7A66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4320540" y="4310380"/>
            <a:ext cx="104775" cy="104775"/>
          </a:xfrm>
          <a:custGeom>
            <a:avLst/>
            <a:gdLst>
              <a:gd name="sw" fmla="*/ 1 w 165"/>
              <a:gd name="sh" fmla="*/ 1 h 165"/>
              <a:gd name="mins" fmla="min sw sh"/>
              <a:gd name="dsw" fmla="+- 0 sw mins"/>
              <a:gd name="dsh" fmla="+- 0 sh mins"/>
              <a:gd name="p0x0" fmla="*/ 82 w 165"/>
              <a:gd name="p0y0" fmla="*/ 0 h 165"/>
              <a:gd name="p0x1" fmla="*/ 128 w 165"/>
              <a:gd name="p0y1" fmla="*/ 0 h 165"/>
              <a:gd name="p0x2" fmla="*/ 165 w 165"/>
              <a:gd name="p0y2" fmla="*/ 36 h 165"/>
              <a:gd name="p0x3" fmla="*/ 165 w 165"/>
              <a:gd name="p0y3" fmla="*/ 82 h 165"/>
              <a:gd name="p0x4" fmla="*/ 165 w 165"/>
              <a:gd name="p0y4" fmla="*/ 128 h 165"/>
              <a:gd name="p0x5" fmla="*/ 128 w 165"/>
              <a:gd name="p0y5" fmla="*/ 165 h 165"/>
              <a:gd name="p0x6" fmla="*/ 82 w 165"/>
              <a:gd name="p0y6" fmla="*/ 165 h 165"/>
              <a:gd name="p0x7" fmla="*/ 36 w 165"/>
              <a:gd name="p0y7" fmla="*/ 165 h 165"/>
              <a:gd name="p0x8" fmla="*/ 0 w 165"/>
              <a:gd name="p0y8" fmla="*/ 128 h 165"/>
              <a:gd name="p0x9" fmla="*/ 0 w 165"/>
              <a:gd name="p0y9" fmla="*/ 82 h 165"/>
              <a:gd name="p0x10" fmla="*/ 0 w 165"/>
              <a:gd name="p0y10" fmla="*/ 36 h 165"/>
              <a:gd name="p0x11" fmla="*/ 36 w 165"/>
              <a:gd name="p0y11" fmla="*/ 0 h 165"/>
              <a:gd name="p0x12" fmla="*/ 82 w 165"/>
              <a:gd name="p0y12" fmla="*/ 0 h 16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23921"/>
              <a:lumOff val="760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6250" t="-8148" r="-6250" b="-8148"/>
          <a:stretch>
            <a:fillRect/>
          </a:stretch>
        </p:blipFill>
        <p:spPr>
          <a:xfrm>
            <a:off x="4330065" y="4310380"/>
            <a:ext cx="85725" cy="996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6"/>
            </p:custDataLst>
          </p:nvPr>
        </p:nvSpPr>
        <p:spPr>
          <a:xfrm>
            <a:off x="4501534" y="4301938"/>
            <a:ext cx="1882597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tx2"/>
                </a:solidFill>
                <a:cs typeface="+mn-lt"/>
              </a:rPr>
              <a:t>氨载体储运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37"/>
            </p:custDataLst>
          </p:nvPr>
        </p:nvSpPr>
        <p:spPr>
          <a:xfrm>
            <a:off x="4501534" y="4526728"/>
            <a:ext cx="2015957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>
                <a:solidFill>
                  <a:srgbClr val="3D7A66"/>
                </a:solidFill>
                <a:cs typeface="+mn-lt"/>
              </a:rPr>
              <a:t>成本</a:t>
            </a:r>
            <a:r>
              <a:rPr lang="en-US" sz="1050" b="1" spc="-10">
                <a:solidFill>
                  <a:schemeClr val="tx2"/>
                </a:solidFill>
                <a:cs typeface="+mn-lt"/>
              </a:rPr>
              <a:t>0.8</a:t>
            </a:r>
            <a:r>
              <a:rPr lang="zh-CN" altLang="en-US" sz="1050" b="1" spc="-10">
                <a:solidFill>
                  <a:schemeClr val="tx2"/>
                </a:solidFill>
                <a:cs typeface="+mn-lt"/>
              </a:rPr>
              <a:t>欧元</a:t>
            </a:r>
            <a:r>
              <a:rPr lang="en-US" altLang="zh-CN" sz="1050" b="1" spc="-10">
                <a:solidFill>
                  <a:schemeClr val="tx2"/>
                </a:solidFill>
                <a:cs typeface="+mn-lt"/>
              </a:rPr>
              <a:t>/kg</a:t>
            </a:r>
            <a:r>
              <a:rPr sz="1050">
                <a:solidFill>
                  <a:srgbClr val="3D7A66"/>
                </a:solidFill>
                <a:cs typeface="+mn-lt"/>
              </a:rPr>
              <a:t>，较液氢低</a:t>
            </a:r>
            <a:r>
              <a:rPr sz="1050" b="1" spc="-10">
                <a:solidFill>
                  <a:schemeClr val="tx2"/>
                </a:solidFill>
                <a:cs typeface="+mn-lt"/>
              </a:rPr>
              <a:t>25%</a:t>
            </a:r>
            <a:endParaRPr sz="1050" b="1" spc="-10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38"/>
            </p:custDataLst>
          </p:nvPr>
        </p:nvSpPr>
        <p:spPr>
          <a:xfrm>
            <a:off x="4010660" y="4843145"/>
            <a:ext cx="3740150" cy="752475"/>
          </a:xfrm>
          <a:custGeom>
            <a:avLst/>
            <a:gdLst>
              <a:gd name="sw" fmla="*/ 1 w 5890"/>
              <a:gd name="sh" fmla="*/ 1 h 1185"/>
              <a:gd name="mins" fmla="min sw sh"/>
              <a:gd name="dsw" fmla="+- 0 sw mins"/>
              <a:gd name="dsh" fmla="+- 0 sh mins"/>
              <a:gd name="p0x0" fmla="*/ 120 w 5890"/>
              <a:gd name="p0y0" fmla="*/ 0 h 1185"/>
              <a:gd name="p0x1" fmla="*/ 5770 w 5890"/>
              <a:gd name="p0y1" fmla="*/ 0 h 1185"/>
              <a:gd name="p0x2" fmla="*/ 5836 w 5890"/>
              <a:gd name="p0y2" fmla="*/ 0 h 1185"/>
              <a:gd name="p0x3" fmla="*/ 5890 w 5890"/>
              <a:gd name="p0y3" fmla="*/ 53 h 1185"/>
              <a:gd name="p0x4" fmla="*/ 5890 w 5890"/>
              <a:gd name="p0y4" fmla="*/ 120 h 1185"/>
              <a:gd name="p0x5" fmla="*/ 5890 w 5890"/>
              <a:gd name="p0y5" fmla="*/ 1065 h 1185"/>
              <a:gd name="p0x6" fmla="*/ 5890 w 5890"/>
              <a:gd name="p0y6" fmla="*/ 1131 h 1185"/>
              <a:gd name="p0x7" fmla="*/ 5836 w 5890"/>
              <a:gd name="p0y7" fmla="*/ 1185 h 1185"/>
              <a:gd name="p0x8" fmla="*/ 5770 w 5890"/>
              <a:gd name="p0y8" fmla="*/ 1185 h 1185"/>
              <a:gd name="p0x9" fmla="*/ 120 w 5890"/>
              <a:gd name="p0y9" fmla="*/ 1185 h 1185"/>
              <a:gd name="p0x10" fmla="*/ 53 w 5890"/>
              <a:gd name="p0y10" fmla="*/ 1185 h 1185"/>
              <a:gd name="p0x11" fmla="*/ 0 w 5890"/>
              <a:gd name="p0y11" fmla="*/ 1131 h 1185"/>
              <a:gd name="p0x12" fmla="*/ 0 w 5890"/>
              <a:gd name="p0y12" fmla="*/ 1065 h 1185"/>
              <a:gd name="p0x13" fmla="*/ 0 w 5890"/>
              <a:gd name="p0y13" fmla="*/ 120 h 1185"/>
              <a:gd name="p0x14" fmla="*/ 0 w 5890"/>
              <a:gd name="p0y14" fmla="*/ 53 h 1185"/>
              <a:gd name="p0x15" fmla="*/ 53 w 5890"/>
              <a:gd name="p0y15" fmla="*/ 0 h 1185"/>
              <a:gd name="p0x16" fmla="*/ 120 w 5890"/>
              <a:gd name="p0y16" fmla="*/ 0 h 11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9"/>
            </p:custDataLst>
          </p:nvPr>
        </p:nvSpPr>
        <p:spPr>
          <a:xfrm>
            <a:off x="5288833" y="4942522"/>
            <a:ext cx="1451438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25-30</a:t>
            </a:r>
            <a:r>
              <a:rPr lang="zh-CN" sz="1200" b="1">
                <a:solidFill>
                  <a:schemeClr val="tx2"/>
                </a:solidFill>
                <a:cs typeface="+mn-lt"/>
              </a:rPr>
              <a:t>元</a:t>
            </a:r>
            <a:r>
              <a:rPr lang="en-US" altLang="zh-CN" sz="1200" b="1">
                <a:solidFill>
                  <a:schemeClr val="tx2"/>
                </a:solidFill>
                <a:cs typeface="+mn-lt"/>
              </a:rPr>
              <a:t>/kg</a:t>
            </a:r>
            <a:endParaRPr lang="en-US" altLang="zh-CN"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40"/>
            </p:custDataLst>
          </p:nvPr>
        </p:nvSpPr>
        <p:spPr>
          <a:xfrm>
            <a:off x="5281098" y="5295900"/>
            <a:ext cx="12002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3D7A66"/>
                </a:solidFill>
                <a:cs typeface="+mn-lt"/>
              </a:rPr>
              <a:t>全国绿氢平均成本</a:t>
            </a:r>
            <a:endParaRPr sz="1050">
              <a:solidFill>
                <a:srgbClr val="3D7A66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41"/>
            </p:custDataLst>
          </p:nvPr>
        </p:nvSpPr>
        <p:spPr>
          <a:xfrm>
            <a:off x="7874635" y="4843145"/>
            <a:ext cx="3740785" cy="752475"/>
          </a:xfrm>
          <a:custGeom>
            <a:avLst/>
            <a:gdLst>
              <a:gd name="sw" fmla="*/ 1 w 5890"/>
              <a:gd name="sh" fmla="*/ 1 h 1185"/>
              <a:gd name="mins" fmla="min sw sh"/>
              <a:gd name="dsw" fmla="+- 0 sw mins"/>
              <a:gd name="dsh" fmla="+- 0 sh mins"/>
              <a:gd name="p0x0" fmla="*/ 120 w 5890"/>
              <a:gd name="p0y0" fmla="*/ 0 h 1185"/>
              <a:gd name="p0x1" fmla="*/ 5770 w 5890"/>
              <a:gd name="p0y1" fmla="*/ 0 h 1185"/>
              <a:gd name="p0x2" fmla="*/ 5836 w 5890"/>
              <a:gd name="p0y2" fmla="*/ 0 h 1185"/>
              <a:gd name="p0x3" fmla="*/ 5890 w 5890"/>
              <a:gd name="p0y3" fmla="*/ 53 h 1185"/>
              <a:gd name="p0x4" fmla="*/ 5890 w 5890"/>
              <a:gd name="p0y4" fmla="*/ 120 h 1185"/>
              <a:gd name="p0x5" fmla="*/ 5890 w 5890"/>
              <a:gd name="p0y5" fmla="*/ 1065 h 1185"/>
              <a:gd name="p0x6" fmla="*/ 5890 w 5890"/>
              <a:gd name="p0y6" fmla="*/ 1131 h 1185"/>
              <a:gd name="p0x7" fmla="*/ 5836 w 5890"/>
              <a:gd name="p0y7" fmla="*/ 1185 h 1185"/>
              <a:gd name="p0x8" fmla="*/ 5770 w 5890"/>
              <a:gd name="p0y8" fmla="*/ 1185 h 1185"/>
              <a:gd name="p0x9" fmla="*/ 120 w 5890"/>
              <a:gd name="p0y9" fmla="*/ 1185 h 1185"/>
              <a:gd name="p0x10" fmla="*/ 53 w 5890"/>
              <a:gd name="p0y10" fmla="*/ 1185 h 1185"/>
              <a:gd name="p0x11" fmla="*/ 0 w 5890"/>
              <a:gd name="p0y11" fmla="*/ 1131 h 1185"/>
              <a:gd name="p0x12" fmla="*/ 0 w 5890"/>
              <a:gd name="p0y12" fmla="*/ 1065 h 1185"/>
              <a:gd name="p0x13" fmla="*/ 0 w 5890"/>
              <a:gd name="p0y13" fmla="*/ 120 h 1185"/>
              <a:gd name="p0x14" fmla="*/ 0 w 5890"/>
              <a:gd name="p0y14" fmla="*/ 53 h 1185"/>
              <a:gd name="p0x15" fmla="*/ 53 w 5890"/>
              <a:gd name="p0y15" fmla="*/ 0 h 1185"/>
              <a:gd name="p0x16" fmla="*/ 120 w 5890"/>
              <a:gd name="p0y16" fmla="*/ 0 h 11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2"/>
            </p:custDataLst>
          </p:nvPr>
        </p:nvSpPr>
        <p:spPr>
          <a:xfrm>
            <a:off x="9153077" y="4942522"/>
            <a:ext cx="1451439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17-20</a:t>
            </a:r>
            <a:r>
              <a:rPr lang="zh-CN" sz="1200" b="1">
                <a:solidFill>
                  <a:schemeClr val="tx2"/>
                </a:solidFill>
                <a:cs typeface="+mn-lt"/>
              </a:rPr>
              <a:t>元</a:t>
            </a:r>
            <a:r>
              <a:rPr lang="en-US" altLang="zh-CN" sz="1200" b="1">
                <a:solidFill>
                  <a:schemeClr val="tx2"/>
                </a:solidFill>
                <a:cs typeface="+mn-lt"/>
              </a:rPr>
              <a:t>/kg</a:t>
            </a:r>
            <a:endParaRPr lang="en-US" altLang="zh-CN"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文本框 35"/>
          <p:cNvSpPr txBox="1"/>
          <p:nvPr>
            <p:custDataLst>
              <p:tags r:id="rId43"/>
            </p:custDataLst>
          </p:nvPr>
        </p:nvSpPr>
        <p:spPr>
          <a:xfrm>
            <a:off x="9212018" y="5295900"/>
            <a:ext cx="10668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3D7A66"/>
                </a:solidFill>
                <a:cs typeface="+mn-lt"/>
              </a:rPr>
              <a:t>风光富集区成本</a:t>
            </a:r>
            <a:endParaRPr sz="1050">
              <a:solidFill>
                <a:srgbClr val="3D7A66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44"/>
            </p:custDataLst>
          </p:nvPr>
        </p:nvSpPr>
        <p:spPr>
          <a:xfrm>
            <a:off x="4010660" y="5719445"/>
            <a:ext cx="3740150" cy="752475"/>
          </a:xfrm>
          <a:custGeom>
            <a:avLst/>
            <a:gdLst>
              <a:gd name="sw" fmla="*/ 1 w 5890"/>
              <a:gd name="sh" fmla="*/ 1 h 1185"/>
              <a:gd name="mins" fmla="min sw sh"/>
              <a:gd name="dsw" fmla="+- 0 sw mins"/>
              <a:gd name="dsh" fmla="+- 0 sh mins"/>
              <a:gd name="p0x0" fmla="*/ 120 w 5890"/>
              <a:gd name="p0y0" fmla="*/ 0 h 1185"/>
              <a:gd name="p0x1" fmla="*/ 5770 w 5890"/>
              <a:gd name="p0y1" fmla="*/ 0 h 1185"/>
              <a:gd name="p0x2" fmla="*/ 5836 w 5890"/>
              <a:gd name="p0y2" fmla="*/ 0 h 1185"/>
              <a:gd name="p0x3" fmla="*/ 5890 w 5890"/>
              <a:gd name="p0y3" fmla="*/ 53 h 1185"/>
              <a:gd name="p0x4" fmla="*/ 5890 w 5890"/>
              <a:gd name="p0y4" fmla="*/ 120 h 1185"/>
              <a:gd name="p0x5" fmla="*/ 5890 w 5890"/>
              <a:gd name="p0y5" fmla="*/ 1065 h 1185"/>
              <a:gd name="p0x6" fmla="*/ 5890 w 5890"/>
              <a:gd name="p0y6" fmla="*/ 1131 h 1185"/>
              <a:gd name="p0x7" fmla="*/ 5836 w 5890"/>
              <a:gd name="p0y7" fmla="*/ 1185 h 1185"/>
              <a:gd name="p0x8" fmla="*/ 5770 w 5890"/>
              <a:gd name="p0y8" fmla="*/ 1185 h 1185"/>
              <a:gd name="p0x9" fmla="*/ 120 w 5890"/>
              <a:gd name="p0y9" fmla="*/ 1185 h 1185"/>
              <a:gd name="p0x10" fmla="*/ 53 w 5890"/>
              <a:gd name="p0y10" fmla="*/ 1185 h 1185"/>
              <a:gd name="p0x11" fmla="*/ 0 w 5890"/>
              <a:gd name="p0y11" fmla="*/ 1131 h 1185"/>
              <a:gd name="p0x12" fmla="*/ 0 w 5890"/>
              <a:gd name="p0y12" fmla="*/ 1065 h 1185"/>
              <a:gd name="p0x13" fmla="*/ 0 w 5890"/>
              <a:gd name="p0y13" fmla="*/ 120 h 1185"/>
              <a:gd name="p0x14" fmla="*/ 0 w 5890"/>
              <a:gd name="p0y14" fmla="*/ 53 h 1185"/>
              <a:gd name="p0x15" fmla="*/ 53 w 5890"/>
              <a:gd name="p0y15" fmla="*/ 0 h 1185"/>
              <a:gd name="p0x16" fmla="*/ 120 w 5890"/>
              <a:gd name="p0y16" fmla="*/ 0 h 11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5"/>
            </p:custDataLst>
          </p:nvPr>
        </p:nvSpPr>
        <p:spPr>
          <a:xfrm>
            <a:off x="5387207" y="5818822"/>
            <a:ext cx="1254614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2E7D32"/>
                </a:solidFill>
                <a:cs typeface="+mn-lt"/>
              </a:rPr>
              <a:t>≤25</a:t>
            </a:r>
            <a:r>
              <a:rPr lang="zh-CN" sz="1200" b="1">
                <a:solidFill>
                  <a:srgbClr val="2E7D32"/>
                </a:solidFill>
                <a:cs typeface="+mn-lt"/>
              </a:rPr>
              <a:t>元</a:t>
            </a:r>
            <a:r>
              <a:rPr lang="en-US" altLang="zh-CN" sz="1200" b="1">
                <a:solidFill>
                  <a:srgbClr val="2E7D32"/>
                </a:solidFill>
                <a:cs typeface="+mn-lt"/>
              </a:rPr>
              <a:t>/kg</a:t>
            </a:r>
            <a:endParaRPr lang="en-US" altLang="zh-CN" sz="1200" b="1">
              <a:solidFill>
                <a:srgbClr val="2E7D32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46"/>
            </p:custDataLst>
          </p:nvPr>
        </p:nvSpPr>
        <p:spPr>
          <a:xfrm>
            <a:off x="5314731" y="6172200"/>
            <a:ext cx="113295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sz="1050">
                <a:solidFill>
                  <a:srgbClr val="3D7A66"/>
                </a:solidFill>
                <a:cs typeface="+mn-lt"/>
              </a:rPr>
              <a:t>2030</a:t>
            </a:r>
            <a:r>
              <a:rPr lang="zh-CN" sz="1050">
                <a:solidFill>
                  <a:srgbClr val="3D7A66"/>
                </a:solidFill>
                <a:cs typeface="+mn-lt"/>
              </a:rPr>
              <a:t>年全国目标</a:t>
            </a:r>
            <a:endParaRPr lang="zh-CN" sz="1050">
              <a:solidFill>
                <a:srgbClr val="3D7A66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47"/>
            </p:custDataLst>
          </p:nvPr>
        </p:nvSpPr>
        <p:spPr>
          <a:xfrm>
            <a:off x="7874635" y="5719445"/>
            <a:ext cx="3740785" cy="752475"/>
          </a:xfrm>
          <a:custGeom>
            <a:avLst/>
            <a:gdLst>
              <a:gd name="sw" fmla="*/ 1 w 5890"/>
              <a:gd name="sh" fmla="*/ 1 h 1185"/>
              <a:gd name="mins" fmla="min sw sh"/>
              <a:gd name="dsw" fmla="+- 0 sw mins"/>
              <a:gd name="dsh" fmla="+- 0 sh mins"/>
              <a:gd name="p0x0" fmla="*/ 120 w 5890"/>
              <a:gd name="p0y0" fmla="*/ 0 h 1185"/>
              <a:gd name="p0x1" fmla="*/ 5770 w 5890"/>
              <a:gd name="p0y1" fmla="*/ 0 h 1185"/>
              <a:gd name="p0x2" fmla="*/ 5836 w 5890"/>
              <a:gd name="p0y2" fmla="*/ 0 h 1185"/>
              <a:gd name="p0x3" fmla="*/ 5890 w 5890"/>
              <a:gd name="p0y3" fmla="*/ 53 h 1185"/>
              <a:gd name="p0x4" fmla="*/ 5890 w 5890"/>
              <a:gd name="p0y4" fmla="*/ 120 h 1185"/>
              <a:gd name="p0x5" fmla="*/ 5890 w 5890"/>
              <a:gd name="p0y5" fmla="*/ 1065 h 1185"/>
              <a:gd name="p0x6" fmla="*/ 5890 w 5890"/>
              <a:gd name="p0y6" fmla="*/ 1131 h 1185"/>
              <a:gd name="p0x7" fmla="*/ 5836 w 5890"/>
              <a:gd name="p0y7" fmla="*/ 1185 h 1185"/>
              <a:gd name="p0x8" fmla="*/ 5770 w 5890"/>
              <a:gd name="p0y8" fmla="*/ 1185 h 1185"/>
              <a:gd name="p0x9" fmla="*/ 120 w 5890"/>
              <a:gd name="p0y9" fmla="*/ 1185 h 1185"/>
              <a:gd name="p0x10" fmla="*/ 53 w 5890"/>
              <a:gd name="p0y10" fmla="*/ 1185 h 1185"/>
              <a:gd name="p0x11" fmla="*/ 0 w 5890"/>
              <a:gd name="p0y11" fmla="*/ 1131 h 1185"/>
              <a:gd name="p0x12" fmla="*/ 0 w 5890"/>
              <a:gd name="p0y12" fmla="*/ 1065 h 1185"/>
              <a:gd name="p0x13" fmla="*/ 0 w 5890"/>
              <a:gd name="p0y13" fmla="*/ 120 h 1185"/>
              <a:gd name="p0x14" fmla="*/ 0 w 5890"/>
              <a:gd name="p0y14" fmla="*/ 53 h 1185"/>
              <a:gd name="p0x15" fmla="*/ 53 w 5890"/>
              <a:gd name="p0y15" fmla="*/ 0 h 1185"/>
              <a:gd name="p0x16" fmla="*/ 120 w 5890"/>
              <a:gd name="p0y16" fmla="*/ 0 h 11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FCF5"/>
          </a:solidFill>
          <a:ln w="9525" cmpd="sng">
            <a:solidFill>
              <a:schemeClr val="bg2">
                <a:lumMod val="91614"/>
              </a:schemeClr>
            </a:solidFill>
            <a:prstDash val="solid"/>
          </a:ln>
          <a:effectLst>
            <a:outerShdw blurRad="42863" dist="9525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8"/>
            </p:custDataLst>
          </p:nvPr>
        </p:nvSpPr>
        <p:spPr>
          <a:xfrm>
            <a:off x="9384878" y="5818822"/>
            <a:ext cx="987914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2E7D32"/>
                </a:solidFill>
                <a:cs typeface="+mn-lt"/>
              </a:rPr>
              <a:t>15</a:t>
            </a:r>
            <a:r>
              <a:rPr lang="zh-CN" sz="1200" b="1">
                <a:solidFill>
                  <a:srgbClr val="2E7D32"/>
                </a:solidFill>
                <a:cs typeface="+mn-lt"/>
              </a:rPr>
              <a:t>元</a:t>
            </a:r>
            <a:r>
              <a:rPr lang="en-US" altLang="zh-CN" sz="1200" b="1">
                <a:solidFill>
                  <a:srgbClr val="2E7D32"/>
                </a:solidFill>
                <a:cs typeface="+mn-lt"/>
              </a:rPr>
              <a:t>/kg</a:t>
            </a:r>
            <a:endParaRPr lang="en-US" altLang="zh-CN" sz="1200" b="1">
              <a:solidFill>
                <a:srgbClr val="2E7D32"/>
              </a:solidFill>
              <a:cs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49"/>
            </p:custDataLst>
          </p:nvPr>
        </p:nvSpPr>
        <p:spPr>
          <a:xfrm>
            <a:off x="9112301" y="6172200"/>
            <a:ext cx="126630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sz="1050">
                <a:solidFill>
                  <a:srgbClr val="3D7A66"/>
                </a:solidFill>
                <a:cs typeface="+mn-lt"/>
              </a:rPr>
              <a:t>2030</a:t>
            </a:r>
            <a:r>
              <a:rPr lang="zh-CN" sz="1050">
                <a:solidFill>
                  <a:srgbClr val="3D7A66"/>
                </a:solidFill>
                <a:cs typeface="+mn-lt"/>
              </a:rPr>
              <a:t>年优势区目标</a:t>
            </a:r>
            <a:endParaRPr lang="zh-CN" sz="1050">
              <a:solidFill>
                <a:srgbClr val="3D7A66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82535" cy="6858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767955" y="2588260"/>
            <a:ext cx="4044950" cy="187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gradFill>
                  <a:gsLst>
                    <a:gs pos="50410">
                      <a:srgbClr val="1F1F1F"/>
                    </a:gs>
                    <a:gs pos="0">
                      <a:srgbClr val="020202"/>
                    </a:gs>
                    <a:gs pos="100000">
                      <a:srgbClr val="424242"/>
                    </a:gs>
                  </a:gsLst>
                  <a:lin ang="5400000" scaled="1"/>
                </a:gradFill>
              </a:rPr>
              <a:t>储氢罐：铁基材镀化学镍</a:t>
            </a:r>
            <a:endParaRPr lang="zh-CN" altLang="en-US">
              <a:gradFill>
                <a:gsLst>
                  <a:gs pos="50410">
                    <a:srgbClr val="1F1F1F"/>
                  </a:gs>
                  <a:gs pos="0">
                    <a:srgbClr val="020202"/>
                  </a:gs>
                  <a:gs pos="100000">
                    <a:srgbClr val="424242"/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2235994"/>
            <a:ext cx="199265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00D17C"/>
                </a:solidFill>
                <a:latin typeface="MiSans Demibold" panose="00000700000000000000" charset="-122"/>
                <a:ea typeface="MiSans Demibold" panose="00000700000000000000" charset="-122"/>
              </a:rPr>
              <a:t>GREEN HYDROGEN</a:t>
            </a:r>
            <a:endParaRPr sz="1050" b="1" spc="315">
              <a:solidFill>
                <a:srgbClr val="00D17C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684621"/>
            <a:ext cx="5334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A5E4A"/>
                </a:solidFill>
                <a:latin typeface="+mj-lt"/>
                <a:ea typeface="+mj-ea"/>
                <a:cs typeface="+mj-lt"/>
              </a:rPr>
              <a:t>绿氢时代，</a:t>
            </a:r>
            <a:r>
              <a:rPr sz="4200" b="1">
                <a:solidFill>
                  <a:srgbClr val="00D17C"/>
                </a:solidFill>
                <a:latin typeface="MiSans Demibold" panose="00000700000000000000" charset="-122"/>
                <a:ea typeface="MiSans Demibold" panose="00000700000000000000" charset="-122"/>
              </a:rPr>
              <a:t>未来已来</a:t>
            </a:r>
            <a:endParaRPr sz="4200" b="1">
              <a:solidFill>
                <a:srgbClr val="00D17C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3998119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D7A66"/>
                </a:solidFill>
                <a:cs typeface="+mn-lt"/>
              </a:rPr>
              <a:t>绿电变绿氢，是写给未来最清洁的承诺</a:t>
            </a:r>
            <a:endParaRPr sz="1500" spc="30">
              <a:solidFill>
                <a:srgbClr val="3D7A66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D7A66"/>
                </a:solidFill>
                <a:cs typeface="+mn-lt"/>
              </a:rPr>
              <a:t>每一次电解，都在为地球减碳</a:t>
            </a:r>
            <a:endParaRPr sz="1500" spc="30">
              <a:solidFill>
                <a:srgbClr val="3D7A66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rot="2700000">
            <a:off x="666115" y="2299970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2764155" y="231902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66750" y="3688080"/>
            <a:ext cx="381000" cy="1905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1A5E4A"/>
      </a:dk2>
      <a:lt2>
        <a:srgbClr val="E6F7EE"/>
      </a:lt2>
      <a:accent1>
        <a:srgbClr val="00D17C"/>
      </a:accent1>
      <a:accent2>
        <a:srgbClr val="00897B"/>
      </a:accent2>
      <a:accent3>
        <a:srgbClr val="4CAF50"/>
      </a:accent3>
      <a:accent4>
        <a:srgbClr val="FFC107"/>
      </a:accent4>
      <a:accent5>
        <a:srgbClr val="9C27B0"/>
      </a:accent5>
      <a:accent6>
        <a:srgbClr val="FF5722"/>
      </a:accent6>
      <a:hlink>
        <a:srgbClr val="FFFFFF"/>
      </a:hlink>
      <a:folHlink>
        <a:srgbClr val="FFFFFF"/>
      </a:folHlink>
    </a:clrScheme>
    <a:fontScheme name="">
      <a:majorFont>
        <a:latin typeface="MiSans Demibold"/>
        <a:ea typeface="MiSans Demibold"/>
        <a:cs typeface=""/>
      </a:majorFont>
      <a:minorFont>
        <a:latin typeface="MiSans Normal"/>
        <a:ea typeface="MiSans Normal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2221</Words>
  <Application>WPS 演示</Application>
  <PresentationFormat>宽屏</PresentationFormat>
  <Paragraphs>337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MiSans Demibold</vt:lpstr>
      <vt:lpstr>MiSans Normal</vt:lpstr>
      <vt:lpstr>微软雅黑</vt:lpstr>
      <vt:lpstr>Arial Unicode MS</vt:lpstr>
      <vt:lpstr>MiSans Demibold</vt:lpstr>
      <vt:lpstr>Segoe Print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程海</cp:lastModifiedBy>
  <cp:revision>2</cp:revision>
  <dcterms:created xsi:type="dcterms:W3CDTF">2026-08-20T02:59:31Z</dcterms:created>
  <dcterms:modified xsi:type="dcterms:W3CDTF">2026-08-20T03:49:04Z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AF7CA8720205E852117B856A94459D61_41</vt:lpwstr>
  </property>
  <property fmtid="{D5CDD505-2E9C-101B-9397-08002B2CF9AE}" pid="4" name="intentionCode">
    <vt:lpwstr>wps_wpp_generate_html_ppt</vt:lpwstr>
  </property>
  <property fmtid="{D5CDD505-2E9C-101B-9397-08002B2CF9AE}" pid="5" name="KSOAIPPTCode">
    <vt:lpwstr>cLnbXO+2+DbTU4ojbS1tbhQfgdJJieLMFs0L+ulLvT7jHUIvF1D7oPFiSvSWCPznkBKnHcnRZrwdj6HiNKcJqVS/Xsa2cPImgUkbfq4PtA1Gukv41d8tWGhQ03tfmEhlPrWuh4jlNKZpeOl6rXsIsodshJ2XlHeZxr2GcQeT2RPkESdsohRjE22QsZbgVaV8pDdkWI2oUKposqWT8XeJvRDIYx/eOJsUcgfdVInnotYY8mp4KoPlSonMcuvwidOohAqFUthQYju/1NlKNGKE/a0nfuikPB4kDiFzdkp9ZtsEKciB9m8igJsxV2VwHeC6r5PL4E6pOF1ZwsIRonNRYQ==</vt:lpwstr>
  </property>
</Properties>
</file>