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9" r:id="rId5"/>
    <p:sldId id="261" r:id="rId6"/>
    <p:sldId id="263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gdLst/>
            <a:ahLst/>
            <a:cxn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gdLst/>
            <a:ahLst/>
            <a:cxn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gdLst/>
            <a:ahLst/>
            <a:cxn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2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gdLst/>
            <a:ahLst/>
            <a:cxn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3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1811020"/>
            <a:ext cx="5765800" cy="207645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4229100"/>
            <a:ext cx="2654935" cy="60642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rgbClr val="FFFFFF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75 (Stroke)_#color-2050&amp;12727"/>
          <p:cNvSpPr/>
          <p:nvPr userDrawn="1">
            <p:custDataLst>
              <p:tags r:id="rId2"/>
            </p:custDataLst>
          </p:nvPr>
        </p:nvSpPr>
        <p:spPr>
          <a:xfrm>
            <a:off x="3282696" y="0"/>
            <a:ext cx="2304288" cy="6858000"/>
          </a:xfrm>
          <a:custGeom>
            <a:avLst/>
            <a:gdLst/>
            <a:ahLst/>
            <a:cxn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5" name="Ellipse 3 (Stroke)_#color-2050&amp;12730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672584" cy="6858000"/>
          </a:xfrm>
          <a:custGeom>
            <a:avLst/>
            <a:gdLst/>
            <a:ahLst/>
            <a:cxn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6" name="Ellipse 4 (Stroke)_#color_$accent2_$accent2-2050&amp;12733"/>
          <p:cNvSpPr/>
          <p:nvPr userDrawn="1">
            <p:custDataLst>
              <p:tags r:id="rId4"/>
            </p:custDataLst>
          </p:nvPr>
        </p:nvSpPr>
        <p:spPr>
          <a:xfrm>
            <a:off x="0" y="3959352"/>
            <a:ext cx="4581144" cy="2898648"/>
          </a:xfrm>
          <a:custGeom>
            <a:avLst/>
            <a:gdLst/>
            <a:ahLst/>
            <a:cxn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100000">
                <a:schemeClr val="accent1">
                  <a:lumMod val="75000"/>
                  <a:alpha val="70000"/>
                </a:schemeClr>
              </a:gs>
              <a:gs pos="73000">
                <a:schemeClr val="accent2">
                  <a:alpha val="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47525" y="2772441"/>
            <a:ext cx="2658015" cy="1313212"/>
          </a:xfrm>
        </p:spPr>
        <p:txBody>
          <a:bodyPr wrap="square" anchor="ctr" anchorCtr="0">
            <a:normAutofit/>
          </a:bodyPr>
          <a:lstStyle>
            <a:lvl1pPr>
              <a:defRPr sz="48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_#color-2050&amp;12358"/>
          <p:cNvSpPr/>
          <p:nvPr userDrawn="1">
            <p:custDataLst>
              <p:tags r:id="rId2"/>
            </p:custDataLst>
          </p:nvPr>
        </p:nvSpPr>
        <p:spPr>
          <a:xfrm>
            <a:off x="1524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5 (Stroke)_#color-2050&amp;1273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142232" cy="4544568"/>
          </a:xfrm>
          <a:custGeom>
            <a:avLst/>
            <a:gdLst/>
            <a:ahLst/>
            <a:cxn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" name="Ellipse 3 (Stroke)_#color_$lt1_$lt1-2050&amp;12739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6099048" cy="5458968"/>
          </a:xfrm>
          <a:custGeom>
            <a:avLst/>
            <a:gdLst/>
            <a:ahLst/>
            <a:cxn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41000">
                <a:schemeClr val="lt1">
                  <a:alpha val="45000"/>
                </a:schemeClr>
              </a:gs>
              <a:gs pos="0">
                <a:srgbClr val="FFFFFF">
                  <a:alpha val="0"/>
                </a:srgb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1" name="Ellipse 4 (Stroke)_#color_$lt1_$accent1-2050&amp;12742"/>
          <p:cNvSpPr/>
          <p:nvPr userDrawn="1">
            <p:custDataLst>
              <p:tags r:id="rId5"/>
            </p:custDataLst>
          </p:nvPr>
        </p:nvSpPr>
        <p:spPr>
          <a:xfrm>
            <a:off x="0" y="1399032"/>
            <a:ext cx="5541264" cy="2194560"/>
          </a:xfrm>
          <a:custGeom>
            <a:avLst/>
            <a:gdLst/>
            <a:ahLst/>
            <a:cxn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81000">
                <a:schemeClr val="lt1">
                  <a:alpha val="100000"/>
                </a:schemeClr>
              </a:gs>
              <a:gs pos="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6627495" y="3136900"/>
            <a:ext cx="4726940" cy="1983105"/>
          </a:xfrm>
        </p:spPr>
        <p:txBody>
          <a:bodyPr wrap="square" anchor="t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7"/>
            </p:custDataLst>
          </p:nvPr>
        </p:nvSpPr>
        <p:spPr>
          <a:xfrm>
            <a:off x="486410" y="3269650"/>
            <a:ext cx="5126736" cy="2759544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119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</a:defRPr>
            </a:lvl1pPr>
            <a:lvl2pPr>
              <a:defRPr>
                <a:latin typeface="+mn-lt"/>
                <a:ea typeface="+mn-lt"/>
                <a:cs typeface="+mn-lt"/>
              </a:defRPr>
            </a:lvl2pPr>
            <a:lvl3pPr>
              <a:defRPr>
                <a:latin typeface="+mn-lt"/>
                <a:ea typeface="+mn-lt"/>
                <a:cs typeface="+mn-lt"/>
              </a:defRPr>
            </a:lvl3pPr>
            <a:lvl4pPr>
              <a:defRPr>
                <a:latin typeface="+mn-lt"/>
                <a:ea typeface="+mn-lt"/>
                <a:cs typeface="+mn-lt"/>
              </a:defRPr>
            </a:lvl4pPr>
            <a:lvl5pPr>
              <a:defRPr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g_#color-2050&amp;1243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5" name="Ellipse 3_#color_$lt1_$lt1-2050&amp;12754"/>
          <p:cNvSpPr/>
          <p:nvPr userDrawn="1">
            <p:custDataLst>
              <p:tags r:id="rId3"/>
            </p:custDataLst>
          </p:nvPr>
        </p:nvSpPr>
        <p:spPr>
          <a:xfrm>
            <a:off x="8891016" y="0"/>
            <a:ext cx="3300984" cy="3877056"/>
          </a:xfrm>
          <a:custGeom>
            <a:avLst/>
            <a:gdLst/>
            <a:ahLst/>
            <a:cxn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  <a:gs pos="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6" name="Ellipse 4 (Stroke)_#color_$lt1_$accent1-2050&amp;12757"/>
          <p:cNvSpPr/>
          <p:nvPr userDrawn="1">
            <p:custDataLst>
              <p:tags r:id="rId4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gdLst/>
            <a:ahLst/>
            <a:cxn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7" name="Ellipse 8 (Stroke)_#color-2050&amp;12760"/>
          <p:cNvSpPr/>
          <p:nvPr userDrawn="1">
            <p:custDataLst>
              <p:tags r:id="rId5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gdLst/>
            <a:ahLst/>
            <a:cxn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9" name="Ellipse 9_#color-2050&amp;12763"/>
          <p:cNvSpPr/>
          <p:nvPr userDrawn="1">
            <p:custDataLst>
              <p:tags r:id="rId6"/>
            </p:custDataLst>
          </p:nvPr>
        </p:nvSpPr>
        <p:spPr>
          <a:xfrm>
            <a:off x="0" y="3429000"/>
            <a:ext cx="3255264" cy="3429000"/>
          </a:xfrm>
          <a:custGeom>
            <a:avLst/>
            <a:gdLst/>
            <a:ahLst/>
            <a:cxn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7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8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gdLst/>
            <a:ahLst/>
            <a:cxn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gdLst/>
            <a:ahLst/>
            <a:cxn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89.xml"/><Relationship Id="rId3" Type="http://schemas.openxmlformats.org/officeDocument/2006/relationships/image" Target="../media/image1.png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91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92.xml"/><Relationship Id="rId10" Type="http://schemas.openxmlformats.org/officeDocument/2006/relationships/image" Target="../media/image9.png"/><Relationship Id="rId1" Type="http://schemas.openxmlformats.org/officeDocument/2006/relationships/tags" Target="../tags/tag9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化学镍药水的颜色和什么有关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汇报人：</a:t>
            </a:r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颜色的影响因素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rPr lang="zh-CN" altLang="en-US"/>
              <a:t>，</a:t>
            </a:r>
            <a:r>
              <a:rPr lang="en-US" altLang="zh-CN"/>
              <a:t>pH</a:t>
            </a:r>
            <a:r>
              <a:rPr lang="zh-CN" altLang="en-US"/>
              <a:t>。不同的</a:t>
            </a:r>
            <a:r>
              <a:rPr lang="en-US" altLang="zh-CN"/>
              <a:t>pH</a:t>
            </a:r>
            <a:r>
              <a:rPr lang="zh-CN" altLang="en-US"/>
              <a:t>条件下，药水会呈现不同的颜色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，</a:t>
            </a:r>
            <a:r>
              <a:rPr lang="zh-CN" altLang="en-US">
                <a:sym typeface="+mn-ea"/>
              </a:rPr>
              <a:t>温度，不同温度下，溶液的</a:t>
            </a:r>
            <a:r>
              <a:rPr lang="en-US" altLang="zh-CN">
                <a:sym typeface="+mn-ea"/>
              </a:rPr>
              <a:t>pH</a:t>
            </a:r>
            <a:r>
              <a:rPr lang="zh-CN" altLang="en-US">
                <a:sym typeface="+mn-ea"/>
              </a:rPr>
              <a:t>会有变化，颜色略有不同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，</a:t>
            </a:r>
            <a:r>
              <a:rPr lang="zh-CN" altLang="en-US">
                <a:sym typeface="+mn-ea"/>
              </a:rPr>
              <a:t>络合剂，不同的络合剂呈现不同的颜色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，</a:t>
            </a:r>
            <a:r>
              <a:rPr lang="en-US" altLang="zh-CN">
                <a:sym typeface="+mn-ea"/>
              </a:rPr>
              <a:t>pH</a:t>
            </a:r>
            <a:r>
              <a:rPr lang="zh-CN" altLang="en-US">
                <a:sym typeface="+mn-ea"/>
              </a:rPr>
              <a:t>调节剂，氨水和氢氧化钠由于络合能力不同，呈现的颜色也不同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不同络合剂的颜色区别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95" y="2635885"/>
            <a:ext cx="9306560" cy="36175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36600" y="1258570"/>
            <a:ext cx="93535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我们选取了8种络合剂，硫酸镍浓度均为30克每升，络合剂浓度都是15克每升。</a:t>
            </a:r>
            <a:r>
              <a:rPr lang="en-US" altLang="zh-CN" dirty="0"/>
              <a:t>PH</a:t>
            </a:r>
            <a:r>
              <a:rPr lang="zh-CN" altLang="en-US" dirty="0"/>
              <a:t>调节至</a:t>
            </a:r>
            <a:r>
              <a:rPr lang="en-US" altLang="zh-CN" dirty="0"/>
              <a:t>4.6</a:t>
            </a:r>
            <a:endParaRPr lang="zh-CN" altLang="en-US" dirty="0"/>
          </a:p>
          <a:p>
            <a:pPr algn="l"/>
            <a:r>
              <a:rPr lang="zh-CN" altLang="en-US" dirty="0"/>
              <a:t>从左至右依次为：苹果酸、甘氨酸、乳酸、柠檬酸、酒石酸、醋酸、丁二酸、丙酸。</a:t>
            </a:r>
            <a:endParaRPr lang="zh-CN" altLang="en-US" dirty="0"/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不同络合剂的颜色区别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36600" y="1258570"/>
            <a:ext cx="9353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我们按照从蓝</a:t>
            </a:r>
            <a:r>
              <a:rPr lang="en-US" altLang="zh-CN" dirty="0"/>
              <a:t>→</a:t>
            </a:r>
            <a:r>
              <a:rPr lang="zh-CN" altLang="en-US" dirty="0"/>
              <a:t>绿</a:t>
            </a:r>
            <a:r>
              <a:rPr lang="en-US" altLang="zh-CN" dirty="0"/>
              <a:t>→</a:t>
            </a:r>
            <a:r>
              <a:rPr lang="zh-CN" altLang="en-US" dirty="0"/>
              <a:t>黄绿的颜色排序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90" y="2642235"/>
            <a:ext cx="1395095" cy="18611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285" y="2641600"/>
            <a:ext cx="1395730" cy="18618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5015" y="2642235"/>
            <a:ext cx="1395730" cy="18611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0745" y="2642235"/>
            <a:ext cx="1396365" cy="18624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7110" y="2641600"/>
            <a:ext cx="1402715" cy="18700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6190" y="2641600"/>
            <a:ext cx="1395730" cy="18618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1920" y="2641600"/>
            <a:ext cx="1396365" cy="18618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9825" y="2649855"/>
            <a:ext cx="1396365" cy="186245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55295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甘氨酸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  <p:sp>
        <p:nvSpPr>
          <p:cNvPr id="15" name="文本框 14"/>
          <p:cNvSpPr txBox="1"/>
          <p:nvPr/>
        </p:nvSpPr>
        <p:spPr>
          <a:xfrm>
            <a:off x="2042795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冰醋酸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  <p:sp>
        <p:nvSpPr>
          <p:cNvPr id="16" name="文本框 15"/>
          <p:cNvSpPr txBox="1"/>
          <p:nvPr/>
        </p:nvSpPr>
        <p:spPr>
          <a:xfrm>
            <a:off x="3555365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柠檬酸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  <p:sp>
        <p:nvSpPr>
          <p:cNvPr id="17" name="文本框 16"/>
          <p:cNvSpPr txBox="1"/>
          <p:nvPr/>
        </p:nvSpPr>
        <p:spPr>
          <a:xfrm>
            <a:off x="4951730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苹果酸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  <p:sp>
        <p:nvSpPr>
          <p:cNvPr id="18" name="文本框 17"/>
          <p:cNvSpPr txBox="1"/>
          <p:nvPr/>
        </p:nvSpPr>
        <p:spPr>
          <a:xfrm>
            <a:off x="6436360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丙酸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  <p:sp>
        <p:nvSpPr>
          <p:cNvPr id="19" name="文本框 18"/>
          <p:cNvSpPr txBox="1"/>
          <p:nvPr/>
        </p:nvSpPr>
        <p:spPr>
          <a:xfrm>
            <a:off x="7750810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丁二酸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  <p:sp>
        <p:nvSpPr>
          <p:cNvPr id="20" name="文本框 19"/>
          <p:cNvSpPr txBox="1"/>
          <p:nvPr/>
        </p:nvSpPr>
        <p:spPr>
          <a:xfrm>
            <a:off x="9317355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酒石酸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  <p:sp>
        <p:nvSpPr>
          <p:cNvPr id="21" name="文本框 20"/>
          <p:cNvSpPr txBox="1"/>
          <p:nvPr/>
        </p:nvSpPr>
        <p:spPr>
          <a:xfrm>
            <a:off x="10621645" y="4850130"/>
            <a:ext cx="874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dirty="0"/>
              <a:t>乳酸</a:t>
            </a:r>
            <a:r>
              <a:rPr lang="en-US" altLang="zh-CN" dirty="0"/>
              <a:t>                        </a:t>
            </a:r>
            <a:endParaRPr lang="en-US" altLang="zh-CN" dirty="0"/>
          </a:p>
        </p:txBody>
      </p:sp>
    </p:spTree>
    <p:custDataLst>
      <p:tags r:id="rId1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  <p:tag name="KSO_WM_UNIT_TEXT_TYPE" val="1"/>
</p:tagLst>
</file>

<file path=ppt/tags/tag8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86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89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92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</p:tagLst>
</file>

<file path=ppt/tags/tag95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WPS 演示</Application>
  <PresentationFormat>宽屏</PresentationFormat>
  <Paragraphs>47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Office 主题​​</vt:lpstr>
      <vt:lpstr>化学镍药水的颜色和什么有关</vt:lpstr>
      <vt:lpstr>颜色的影响因素</vt:lpstr>
      <vt:lpstr>不同络合剂的颜色区别</vt:lpstr>
      <vt:lpstr>不同络合剂的颜色区别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6</cp:revision>
  <dcterms:created xsi:type="dcterms:W3CDTF">2023-08-09T12:44:00Z</dcterms:created>
  <dcterms:modified xsi:type="dcterms:W3CDTF">2026-09-07T07:33:36Z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FC2068AC264045A3A52B6EB7C54EA536_12</vt:lpwstr>
  </property>
</Properties>
</file>