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9"/>
  </p:notesMasterIdLst>
  <p:sldIdLst>
    <p:sldId id="256" r:id="rId4"/>
    <p:sldId id="257" r:id="rId5"/>
    <p:sldId id="258" r:id="rId6"/>
    <p:sldId id="259" r:id="rId7"/>
    <p:sldId id="263" r:id="rId8"/>
    <p:sldId id="262" r:id="rId10"/>
    <p:sldId id="260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microsoft.com/office/2007/relationships/hdphoto" Target="../media/image2.wdp"/><Relationship Id="rId5" Type="http://schemas.openxmlformats.org/officeDocument/2006/relationships/image" Target="../media/image1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tags" Target="../tags/tag17.xml"/><Relationship Id="rId2" Type="http://schemas.openxmlformats.org/officeDocument/2006/relationships/tags" Target="../tags/tag1.xml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image" Target="../media/image3.jpeg"/><Relationship Id="rId10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  <a:gs pos="5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0" y="5802312"/>
            <a:ext cx="1055687" cy="1055688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 contrast="10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0633" y="0"/>
            <a:ext cx="4971367" cy="4971368"/>
          </a:xfrm>
          <a:custGeom>
            <a:avLst/>
            <a:gdLst>
              <a:gd name="connsiteX0" fmla="*/ 0 w 4455198"/>
              <a:gd name="connsiteY0" fmla="*/ 0 h 4455198"/>
              <a:gd name="connsiteX1" fmla="*/ 2227599 w 4455198"/>
              <a:gd name="connsiteY1" fmla="*/ 0 h 4455198"/>
              <a:gd name="connsiteX2" fmla="*/ 4455198 w 4455198"/>
              <a:gd name="connsiteY2" fmla="*/ 2227599 h 4455198"/>
              <a:gd name="connsiteX3" fmla="*/ 4455198 w 4455198"/>
              <a:gd name="connsiteY3" fmla="*/ 4455198 h 4455198"/>
              <a:gd name="connsiteX4" fmla="*/ 0 w 4455198"/>
              <a:gd name="connsiteY4" fmla="*/ 0 h 445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5198" h="4455198">
                <a:moveTo>
                  <a:pt x="0" y="0"/>
                </a:moveTo>
                <a:lnTo>
                  <a:pt x="2227599" y="0"/>
                </a:lnTo>
                <a:cubicBezTo>
                  <a:pt x="2227599" y="1230269"/>
                  <a:pt x="3224929" y="2227599"/>
                  <a:pt x="4455198" y="2227599"/>
                </a:cubicBezTo>
                <a:lnTo>
                  <a:pt x="4455198" y="4455198"/>
                </a:lnTo>
                <a:cubicBezTo>
                  <a:pt x="1994660" y="4455198"/>
                  <a:pt x="0" y="2460538"/>
                  <a:pt x="0" y="0"/>
                </a:cubicBezTo>
                <a:close/>
              </a:path>
            </a:pathLst>
          </a:custGeom>
        </p:spPr>
      </p:pic>
      <p:sp>
        <p:nvSpPr>
          <p:cNvPr id="11" name="任意多边形: 形状 10"/>
          <p:cNvSpPr/>
          <p:nvPr userDrawn="1">
            <p:custDataLst>
              <p:tags r:id="rId7"/>
            </p:custDataLst>
          </p:nvPr>
        </p:nvSpPr>
        <p:spPr>
          <a:xfrm flipH="1" flipV="1">
            <a:off x="6426266" y="0"/>
            <a:ext cx="5765734" cy="5776914"/>
          </a:xfrm>
          <a:custGeom>
            <a:avLst/>
            <a:gdLst>
              <a:gd name="connsiteX0" fmla="*/ 0 w 3976914"/>
              <a:gd name="connsiteY0" fmla="*/ 0 h 3984625"/>
              <a:gd name="connsiteX1" fmla="*/ 3976914 w 3976914"/>
              <a:gd name="connsiteY1" fmla="*/ 3976914 h 3984625"/>
              <a:gd name="connsiteX2" fmla="*/ 3976719 w 3976914"/>
              <a:gd name="connsiteY2" fmla="*/ 3984625 h 3984625"/>
              <a:gd name="connsiteX3" fmla="*/ 2582139 w 3976914"/>
              <a:gd name="connsiteY3" fmla="*/ 3984625 h 3984625"/>
              <a:gd name="connsiteX4" fmla="*/ 2582528 w 3976914"/>
              <a:gd name="connsiteY4" fmla="*/ 3976914 h 3984625"/>
              <a:gd name="connsiteX5" fmla="*/ 0 w 3976914"/>
              <a:gd name="connsiteY5" fmla="*/ 1394386 h 398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6914" h="3984625">
                <a:moveTo>
                  <a:pt x="0" y="0"/>
                </a:moveTo>
                <a:cubicBezTo>
                  <a:pt x="2196389" y="0"/>
                  <a:pt x="3976914" y="1780525"/>
                  <a:pt x="3976914" y="3976914"/>
                </a:cubicBezTo>
                <a:lnTo>
                  <a:pt x="3976719" y="3984625"/>
                </a:lnTo>
                <a:lnTo>
                  <a:pt x="2582139" y="3984625"/>
                </a:lnTo>
                <a:lnTo>
                  <a:pt x="2582528" y="3976914"/>
                </a:lnTo>
                <a:cubicBezTo>
                  <a:pt x="2582528" y="2550623"/>
                  <a:pt x="1426291" y="1394386"/>
                  <a:pt x="0" y="139438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11"/>
          <p:cNvSpPr/>
          <p:nvPr userDrawn="1">
            <p:custDataLst>
              <p:tags r:id="rId8"/>
            </p:custDataLst>
          </p:nvPr>
        </p:nvSpPr>
        <p:spPr>
          <a:xfrm flipH="1" flipV="1">
            <a:off x="10150846" y="0"/>
            <a:ext cx="2041154" cy="2041154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85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任意多边形: 形状 12"/>
          <p:cNvSpPr/>
          <p:nvPr userDrawn="1">
            <p:custDataLst>
              <p:tags r:id="rId9"/>
            </p:custDataLst>
          </p:nvPr>
        </p:nvSpPr>
        <p:spPr>
          <a:xfrm>
            <a:off x="7933082" y="5776912"/>
            <a:ext cx="3585818" cy="1081087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10"/>
            </p:custDataLst>
          </p:nvPr>
        </p:nvSpPr>
        <p:spPr>
          <a:xfrm>
            <a:off x="6946608" y="5568399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 userDrawn="1">
            <p:custDataLst>
              <p:tags r:id="rId11"/>
            </p:custDataLst>
          </p:nvPr>
        </p:nvCxnSpPr>
        <p:spPr>
          <a:xfrm>
            <a:off x="1067581" y="863874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>
            <p:custDataLst>
              <p:tags r:id="rId12"/>
            </p:custDataLst>
          </p:nvPr>
        </p:nvCxnSpPr>
        <p:spPr>
          <a:xfrm>
            <a:off x="1067581" y="920961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>
            <p:custDataLst>
              <p:tags r:id="rId13"/>
            </p:custDataLst>
          </p:nvPr>
        </p:nvCxnSpPr>
        <p:spPr>
          <a:xfrm>
            <a:off x="1067581" y="978048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14"/>
            </p:custDataLst>
          </p:nvPr>
        </p:nvSpPr>
        <p:spPr>
          <a:xfrm>
            <a:off x="1067581" y="1615544"/>
            <a:ext cx="5646700" cy="208634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15"/>
            </p:custDataLst>
          </p:nvPr>
        </p:nvSpPr>
        <p:spPr>
          <a:xfrm>
            <a:off x="1067581" y="3845884"/>
            <a:ext cx="5646700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9"/>
            </p:custDataLst>
          </p:nvPr>
        </p:nvSpPr>
        <p:spPr>
          <a:xfrm>
            <a:off x="1365140" y="6787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20"/>
            </p:custDataLst>
          </p:nvPr>
        </p:nvSpPr>
        <p:spPr>
          <a:xfrm>
            <a:off x="1067581" y="5254864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 flipH="1" flipV="1">
            <a:off x="8483599" y="0"/>
            <a:ext cx="3708400" cy="1118044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 flipV="1">
            <a:off x="9431652" y="739775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>
            <a:off x="0" y="5802312"/>
            <a:ext cx="1055687" cy="1055688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 userDrawn="1">
            <p:custDataLst>
              <p:tags r:id="rId6"/>
            </p:custDataLst>
          </p:nvPr>
        </p:nvSpPr>
        <p:spPr>
          <a:xfrm>
            <a:off x="8483598" y="802733"/>
            <a:ext cx="482602" cy="48260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055687" y="503490"/>
            <a:ext cx="1687513" cy="1081088"/>
          </a:xfrm>
        </p:spPr>
        <p:txBody>
          <a:bodyPr wrap="square"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3"/>
            </p:custDataLst>
          </p:nvPr>
        </p:nvSpPr>
        <p:spPr>
          <a:xfrm>
            <a:off x="7933082" y="5776913"/>
            <a:ext cx="3585818" cy="1081087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4"/>
            </p:custDataLst>
          </p:nvPr>
        </p:nvSpPr>
        <p:spPr>
          <a:xfrm>
            <a:off x="6946608" y="5568399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5"/>
            </p:custDataLst>
          </p:nvPr>
        </p:nvSpPr>
        <p:spPr>
          <a:xfrm flipH="1" flipV="1">
            <a:off x="6415314" y="0"/>
            <a:ext cx="5776686" cy="5776686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85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1" y="5194298"/>
            <a:ext cx="1663700" cy="1663702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26400" y="3625730"/>
            <a:ext cx="5903100" cy="1790041"/>
          </a:xfrm>
        </p:spPr>
        <p:txBody>
          <a:bodyPr wrap="square" anchor="t" anchorCtr="0">
            <a:normAutofit/>
          </a:bodyPr>
          <a:lstStyle>
            <a:lvl1pPr algn="l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1524000" y="1859048"/>
            <a:ext cx="5903100" cy="1663702"/>
          </a:xfrm>
        </p:spPr>
        <p:txBody>
          <a:bodyPr wrap="none" anchor="b" anchorCtr="0">
            <a:normAutofit/>
          </a:bodyPr>
          <a:lstStyle>
            <a:lvl1pPr marL="0" indent="0" algn="l">
              <a:buNone/>
              <a:defRPr sz="7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  <a:gs pos="5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 userDrawn="1">
            <p:custDataLst>
              <p:tags r:id="rId3"/>
            </p:custDataLst>
          </p:nvPr>
        </p:nvSpPr>
        <p:spPr>
          <a:xfrm>
            <a:off x="7933082" y="5776912"/>
            <a:ext cx="3585818" cy="1081087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4"/>
            </p:custDataLst>
          </p:nvPr>
        </p:nvSpPr>
        <p:spPr>
          <a:xfrm>
            <a:off x="6946608" y="5568399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5"/>
            </p:custDataLst>
          </p:nvPr>
        </p:nvSpPr>
        <p:spPr>
          <a:xfrm>
            <a:off x="0" y="5802312"/>
            <a:ext cx="1055687" cy="1055688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067581" y="863874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7"/>
            </p:custDataLst>
          </p:nvPr>
        </p:nvCxnSpPr>
        <p:spPr>
          <a:xfrm>
            <a:off x="1067581" y="920961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8"/>
            </p:custDataLst>
          </p:nvPr>
        </p:nvCxnSpPr>
        <p:spPr>
          <a:xfrm>
            <a:off x="1067581" y="978048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: 形状 8"/>
          <p:cNvSpPr/>
          <p:nvPr userDrawn="1">
            <p:custDataLst>
              <p:tags r:id="rId9"/>
            </p:custDataLst>
          </p:nvPr>
        </p:nvSpPr>
        <p:spPr>
          <a:xfrm flipH="1" flipV="1">
            <a:off x="10150845" y="0"/>
            <a:ext cx="2041155" cy="2041155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85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0633" y="2"/>
            <a:ext cx="4971367" cy="4971368"/>
          </a:xfrm>
          <a:custGeom>
            <a:avLst/>
            <a:gdLst>
              <a:gd name="connsiteX0" fmla="*/ 0 w 4723034"/>
              <a:gd name="connsiteY0" fmla="*/ 0 h 4723035"/>
              <a:gd name="connsiteX1" fmla="*/ 2361517 w 4723034"/>
              <a:gd name="connsiteY1" fmla="*/ 0 h 4723035"/>
              <a:gd name="connsiteX2" fmla="*/ 4723034 w 4723034"/>
              <a:gd name="connsiteY2" fmla="*/ 2361518 h 4723035"/>
              <a:gd name="connsiteX3" fmla="*/ 4723034 w 4723034"/>
              <a:gd name="connsiteY3" fmla="*/ 4723035 h 4723035"/>
              <a:gd name="connsiteX4" fmla="*/ 0 w 4723034"/>
              <a:gd name="connsiteY4" fmla="*/ 0 h 472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3034" h="4723035">
                <a:moveTo>
                  <a:pt x="0" y="0"/>
                </a:moveTo>
                <a:lnTo>
                  <a:pt x="2361517" y="0"/>
                </a:lnTo>
                <a:cubicBezTo>
                  <a:pt x="2361517" y="1304230"/>
                  <a:pt x="3418804" y="2361518"/>
                  <a:pt x="4723034" y="2361518"/>
                </a:cubicBezTo>
                <a:lnTo>
                  <a:pt x="4723034" y="4723035"/>
                </a:lnTo>
                <a:cubicBezTo>
                  <a:pt x="2114574" y="4723035"/>
                  <a:pt x="0" y="2608460"/>
                  <a:pt x="0" y="0"/>
                </a:cubicBezTo>
                <a:close/>
              </a:path>
            </a:pathLst>
          </a:custGeom>
        </p:spPr>
      </p:pic>
      <p:sp>
        <p:nvSpPr>
          <p:cNvPr id="19" name="任意多边形: 形状 18"/>
          <p:cNvSpPr/>
          <p:nvPr userDrawn="1">
            <p:custDataLst>
              <p:tags r:id="rId12"/>
            </p:custDataLst>
          </p:nvPr>
        </p:nvSpPr>
        <p:spPr>
          <a:xfrm flipH="1" flipV="1">
            <a:off x="6426267" y="0"/>
            <a:ext cx="5765733" cy="5776914"/>
          </a:xfrm>
          <a:custGeom>
            <a:avLst/>
            <a:gdLst>
              <a:gd name="connsiteX0" fmla="*/ 0 w 3976914"/>
              <a:gd name="connsiteY0" fmla="*/ 0 h 3984625"/>
              <a:gd name="connsiteX1" fmla="*/ 3976914 w 3976914"/>
              <a:gd name="connsiteY1" fmla="*/ 3976914 h 3984625"/>
              <a:gd name="connsiteX2" fmla="*/ 3976719 w 3976914"/>
              <a:gd name="connsiteY2" fmla="*/ 3984625 h 3984625"/>
              <a:gd name="connsiteX3" fmla="*/ 2582139 w 3976914"/>
              <a:gd name="connsiteY3" fmla="*/ 3984625 h 3984625"/>
              <a:gd name="connsiteX4" fmla="*/ 2582528 w 3976914"/>
              <a:gd name="connsiteY4" fmla="*/ 3976914 h 3984625"/>
              <a:gd name="connsiteX5" fmla="*/ 0 w 3976914"/>
              <a:gd name="connsiteY5" fmla="*/ 1394386 h 398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6914" h="3984625">
                <a:moveTo>
                  <a:pt x="0" y="0"/>
                </a:moveTo>
                <a:cubicBezTo>
                  <a:pt x="2196389" y="0"/>
                  <a:pt x="3976914" y="1780525"/>
                  <a:pt x="3976914" y="3976914"/>
                </a:cubicBezTo>
                <a:lnTo>
                  <a:pt x="3976719" y="3984625"/>
                </a:lnTo>
                <a:lnTo>
                  <a:pt x="2582139" y="3984625"/>
                </a:lnTo>
                <a:lnTo>
                  <a:pt x="2582528" y="3976914"/>
                </a:lnTo>
                <a:cubicBezTo>
                  <a:pt x="2582528" y="2550623"/>
                  <a:pt x="1426291" y="1394386"/>
                  <a:pt x="0" y="139438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13"/>
            </p:custDataLst>
          </p:nvPr>
        </p:nvSpPr>
        <p:spPr>
          <a:xfrm>
            <a:off x="1067581" y="1438875"/>
            <a:ext cx="5841220" cy="209035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14"/>
            </p:custDataLst>
          </p:nvPr>
        </p:nvSpPr>
        <p:spPr>
          <a:xfrm>
            <a:off x="1067581" y="3673225"/>
            <a:ext cx="5841220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8"/>
            </p:custDataLst>
          </p:nvPr>
        </p:nvSpPr>
        <p:spPr>
          <a:xfrm>
            <a:off x="1446737" y="666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9"/>
            </p:custDataLst>
          </p:nvPr>
        </p:nvSpPr>
        <p:spPr>
          <a:xfrm>
            <a:off x="1067581" y="5258398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97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6.xml"/><Relationship Id="rId18" Type="http://schemas.openxmlformats.org/officeDocument/2006/relationships/tags" Target="../tags/tag95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13"/>
            </p:custDataLst>
          </p:nvPr>
        </p:nvSpPr>
        <p:spPr>
          <a:xfrm>
            <a:off x="10941050" y="6104029"/>
            <a:ext cx="1250950" cy="753971"/>
          </a:xfrm>
          <a:custGeom>
            <a:avLst/>
            <a:gdLst>
              <a:gd name="connsiteX0" fmla="*/ 1250950 w 1250950"/>
              <a:gd name="connsiteY0" fmla="*/ 0 h 753971"/>
              <a:gd name="connsiteX1" fmla="*/ 1250950 w 1250950"/>
              <a:gd name="connsiteY1" fmla="*/ 753971 h 753971"/>
              <a:gd name="connsiteX2" fmla="*/ 0 w 1250950"/>
              <a:gd name="connsiteY2" fmla="*/ 753971 h 753971"/>
              <a:gd name="connsiteX3" fmla="*/ 4704 w 1250950"/>
              <a:gd name="connsiteY3" fmla="*/ 744208 h 753971"/>
              <a:gd name="connsiteX4" fmla="*/ 1056691 w 1250950"/>
              <a:gd name="connsiteY4" fmla="*/ 13476 h 753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950" h="753971">
                <a:moveTo>
                  <a:pt x="1250950" y="0"/>
                </a:moveTo>
                <a:lnTo>
                  <a:pt x="1250950" y="753971"/>
                </a:lnTo>
                <a:lnTo>
                  <a:pt x="0" y="753971"/>
                </a:lnTo>
                <a:lnTo>
                  <a:pt x="4704" y="744208"/>
                </a:lnTo>
                <a:cubicBezTo>
                  <a:pt x="215501" y="356165"/>
                  <a:pt x="601588" y="77164"/>
                  <a:pt x="1056691" y="1347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4"/>
            </p:custDataLst>
          </p:nvPr>
        </p:nvSpPr>
        <p:spPr>
          <a:xfrm>
            <a:off x="10941050" y="6350351"/>
            <a:ext cx="1034820" cy="261325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104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10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tags" Target="../tags/tag107.xml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4" Type="http://schemas.openxmlformats.org/officeDocument/2006/relationships/slideLayout" Target="../slideLayouts/slideLayout18.xml"/><Relationship Id="rId23" Type="http://schemas.openxmlformats.org/officeDocument/2006/relationships/tags" Target="../tags/tag133.xml"/><Relationship Id="rId22" Type="http://schemas.openxmlformats.org/officeDocument/2006/relationships/tags" Target="../tags/tag132.xml"/><Relationship Id="rId21" Type="http://schemas.openxmlformats.org/officeDocument/2006/relationships/tags" Target="../tags/tag131.xml"/><Relationship Id="rId20" Type="http://schemas.openxmlformats.org/officeDocument/2006/relationships/tags" Target="../tags/tag130.xml"/><Relationship Id="rId2" Type="http://schemas.openxmlformats.org/officeDocument/2006/relationships/tags" Target="../tags/tag114.xml"/><Relationship Id="rId19" Type="http://schemas.openxmlformats.org/officeDocument/2006/relationships/tags" Target="../tags/tag129.xml"/><Relationship Id="rId18" Type="http://schemas.openxmlformats.org/officeDocument/2006/relationships/tags" Target="../tags/tag128.xml"/><Relationship Id="rId17" Type="http://schemas.openxmlformats.org/officeDocument/2006/relationships/tags" Target="../tags/tag127.xml"/><Relationship Id="rId16" Type="http://schemas.openxmlformats.org/officeDocument/2006/relationships/tags" Target="../tags/tag126.xml"/><Relationship Id="rId15" Type="http://schemas.openxmlformats.org/officeDocument/2006/relationships/tags" Target="../tags/tag125.xml"/><Relationship Id="rId14" Type="http://schemas.openxmlformats.org/officeDocument/2006/relationships/tags" Target="../tags/tag124.xml"/><Relationship Id="rId13" Type="http://schemas.openxmlformats.org/officeDocument/2006/relationships/tags" Target="../tags/tag123.xml"/><Relationship Id="rId12" Type="http://schemas.openxmlformats.org/officeDocument/2006/relationships/tags" Target="../tags/tag122.xml"/><Relationship Id="rId11" Type="http://schemas.openxmlformats.org/officeDocument/2006/relationships/image" Target="../media/image9.svg"/><Relationship Id="rId10" Type="http://schemas.openxmlformats.org/officeDocument/2006/relationships/image" Target="../media/image8.png"/><Relationship Id="rId1" Type="http://schemas.openxmlformats.org/officeDocument/2006/relationships/tags" Target="../tags/tag11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2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tags" Target="../tags/tag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镀层针孔怎么解决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从针孔问题谈分析问题的思路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深圳市恒享表面处理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55370" y="503555"/>
            <a:ext cx="6684645" cy="1081405"/>
          </a:xfrm>
        </p:spPr>
        <p:txBody>
          <a:bodyPr>
            <a:normAutofit/>
          </a:bodyPr>
          <a:lstStyle/>
          <a:p>
            <a:r>
              <a:rPr lang="zh-CN" altLang="en-US"/>
              <a:t>铜件</a:t>
            </a:r>
            <a:r>
              <a:rPr lang="en-US" altLang="zh-CN"/>
              <a:t>5</a:t>
            </a:r>
            <a:r>
              <a:rPr lang="zh-CN" altLang="en-US"/>
              <a:t>微米产生针孔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5400000">
            <a:off x="1035050" y="1783080"/>
            <a:ext cx="4958080" cy="491426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36055" y="1760855"/>
            <a:ext cx="5020310" cy="49155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65150" y="534035"/>
            <a:ext cx="5912485" cy="4784090"/>
          </a:xfrm>
        </p:spPr>
        <p:txBody>
          <a:bodyPr/>
          <a:lstStyle/>
          <a:p>
            <a:r>
              <a:rPr lang="zh-CN" altLang="en-US"/>
              <a:t>详情分析</a:t>
            </a:r>
            <a:br>
              <a:rPr lang="zh-CN" altLang="en-US"/>
            </a:br>
            <a:br>
              <a:rPr lang="zh-CN" altLang="en-US"/>
            </a:br>
            <a:r>
              <a:rPr lang="zh-CN" altLang="en-US" sz="2800"/>
              <a:t>新开缸不会产生针孔，但是随着生产的进行就开始出现图一状的彗星尾</a:t>
            </a:r>
            <a:r>
              <a:rPr lang="zh-CN" altLang="en-US" sz="2800">
                <a:sym typeface="+mn-ea"/>
              </a:rPr>
              <a:t>亮纹</a:t>
            </a:r>
            <a:br>
              <a:rPr lang="zh-CN" altLang="en-US" sz="2800">
                <a:sym typeface="+mn-ea"/>
              </a:rPr>
            </a:br>
            <a:r>
              <a:rPr lang="zh-CN" altLang="en-US" sz="2800">
                <a:sym typeface="+mn-ea"/>
              </a:rPr>
              <a:t>随着使用时间的延长，铜件产品开始出现针孔（铝件没有），并且是从一挂的底部开始，严重的时候，慢慢整挂产品都有。</a:t>
            </a:r>
            <a:endParaRPr lang="zh-CN" altLang="en-US" sz="2800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8000" contrast="5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67545" y="0"/>
            <a:ext cx="2624455" cy="2629535"/>
          </a:xfrm>
          <a:custGeom>
            <a:avLst/>
            <a:gdLst>
              <a:gd name="connsiteX0" fmla="*/ 210 w 4278228"/>
              <a:gd name="connsiteY0" fmla="*/ 0 h 4286523"/>
              <a:gd name="connsiteX1" fmla="*/ 4278228 w 4278228"/>
              <a:gd name="connsiteY1" fmla="*/ 0 h 4286523"/>
              <a:gd name="connsiteX2" fmla="*/ 4278228 w 4278228"/>
              <a:gd name="connsiteY2" fmla="*/ 4286523 h 4286523"/>
              <a:gd name="connsiteX3" fmla="*/ 0 w 4278228"/>
              <a:gd name="connsiteY3" fmla="*/ 8295 h 42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8228" h="4286523">
                <a:moveTo>
                  <a:pt x="210" y="0"/>
                </a:moveTo>
                <a:lnTo>
                  <a:pt x="4278228" y="0"/>
                </a:lnTo>
                <a:lnTo>
                  <a:pt x="4278228" y="4286523"/>
                </a:lnTo>
                <a:cubicBezTo>
                  <a:pt x="1915428" y="4286523"/>
                  <a:pt x="0" y="2371095"/>
                  <a:pt x="0" y="8295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原因分析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先找思路：</a:t>
            </a:r>
            <a:endParaRPr lang="zh-CN" altLang="en-US"/>
          </a:p>
          <a:p>
            <a:r>
              <a:rPr lang="zh-CN" altLang="en-US"/>
              <a:t>通常一提到针孔，大家的第一反应就是析氢严重导致，需要加湿润剂。但是我们都忽略了一个前提，那就是加湿润剂能解决的针孔，通常都是镀层比较厚的情况下产生的。换句话说，就是那个位置的界面张力比较大，气泡不容易散开，加湿润剂才有效果。</a:t>
            </a:r>
            <a:endParaRPr lang="zh-CN" altLang="en-US"/>
          </a:p>
          <a:p>
            <a:r>
              <a:rPr lang="zh-CN" altLang="en-US"/>
              <a:t>对一个问题的出现我们首先要分析其根本原因，无外乎三种：要么基材表面异常，要么基材表面附着了外来的异物，要么药水异常。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分析问题的思路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95960" y="1625600"/>
            <a:ext cx="10880725" cy="458406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pPr>
              <a:lnSpc>
                <a:spcPct val="140000"/>
              </a:lnSpc>
            </a:pPr>
            <a:r>
              <a:rPr lang="zh-CN" altLang="en-US" sz="2000" kern="100" dirty="0">
                <a:effectLst/>
                <a:latin typeface="+mn-ea"/>
                <a:cs typeface="江城圆体 400W" panose="020B0500000000000000" pitchFamily="34" charset="-122"/>
              </a:rPr>
              <a:t>知道了根本原因，那么我们就一个一个来排查：</a:t>
            </a:r>
            <a:endParaRPr lang="zh-CN" altLang="en-US" sz="2000" kern="100" dirty="0">
              <a:effectLst/>
              <a:latin typeface="+mn-ea"/>
              <a:cs typeface="江城圆体 400W" panose="020B0500000000000000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kern="100" dirty="0">
                <a:solidFill>
                  <a:srgbClr val="FF0000"/>
                </a:solidFill>
                <a:effectLst/>
                <a:latin typeface="+mn-ea"/>
                <a:cs typeface="江城圆体 400W" panose="020B0500000000000000" pitchFamily="34" charset="-122"/>
              </a:rPr>
              <a:t>先看素材：是不是只有一款货才有？</a:t>
            </a:r>
            <a:endParaRPr lang="zh-CN" altLang="en-US" sz="2000" kern="100" dirty="0">
              <a:solidFill>
                <a:srgbClr val="FF0000"/>
              </a:solidFill>
              <a:effectLst/>
              <a:latin typeface="+mn-ea"/>
              <a:cs typeface="江城圆体 400W" panose="020B0500000000000000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kern="100" dirty="0">
                <a:effectLst/>
                <a:latin typeface="+mn-ea"/>
                <a:cs typeface="江城圆体 400W" panose="020B0500000000000000" pitchFamily="34" charset="-122"/>
              </a:rPr>
              <a:t>我们了解到，做铝材的没有这种现象，新开缸的时候也没有。并且轻微的时候，挂具的上半部分基本没有，也就排除了素材的问题。</a:t>
            </a:r>
            <a:endParaRPr lang="zh-CN" altLang="en-US" sz="2000" kern="100" dirty="0">
              <a:effectLst/>
              <a:latin typeface="+mn-ea"/>
              <a:cs typeface="江城圆体 400W" panose="020B0500000000000000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kern="100" dirty="0">
                <a:effectLst/>
                <a:latin typeface="+mn-ea"/>
                <a:cs typeface="江城圆体 400W" panose="020B0500000000000000" pitchFamily="34" charset="-122"/>
              </a:rPr>
              <a:t>同时也能排除前处理附着外来异物</a:t>
            </a:r>
            <a:endParaRPr lang="zh-CN" altLang="en-US" sz="2000" kern="100" dirty="0">
              <a:effectLst/>
              <a:latin typeface="+mn-ea"/>
              <a:cs typeface="江城圆体 400W" panose="020B0500000000000000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kern="100" dirty="0">
                <a:solidFill>
                  <a:srgbClr val="FF0000"/>
                </a:solidFill>
                <a:effectLst/>
                <a:latin typeface="+mn-ea"/>
                <a:cs typeface="江城圆体 400W" panose="020B0500000000000000" pitchFamily="34" charset="-122"/>
              </a:rPr>
              <a:t>再看药水：温度、</a:t>
            </a:r>
            <a:r>
              <a:rPr lang="en-US" altLang="zh-CN" sz="2000" kern="100" dirty="0">
                <a:solidFill>
                  <a:srgbClr val="FF0000"/>
                </a:solidFill>
                <a:effectLst/>
                <a:latin typeface="+mn-ea"/>
                <a:cs typeface="江城圆体 400W" panose="020B0500000000000000" pitchFamily="34" charset="-122"/>
              </a:rPr>
              <a:t>pH、</a:t>
            </a:r>
            <a:r>
              <a:rPr lang="zh-CN" altLang="en-US" sz="2000" kern="100" dirty="0">
                <a:solidFill>
                  <a:srgbClr val="FF0000"/>
                </a:solidFill>
                <a:effectLst/>
                <a:latin typeface="+mn-ea"/>
                <a:cs typeface="江城圆体 400W" panose="020B0500000000000000" pitchFamily="34" charset="-122"/>
              </a:rPr>
              <a:t>镀速，光泽度这些东西是否正常</a:t>
            </a:r>
            <a:endParaRPr lang="zh-CN" altLang="en-US" sz="2000" kern="100" dirty="0">
              <a:solidFill>
                <a:srgbClr val="FF0000"/>
              </a:solidFill>
              <a:effectLst/>
              <a:latin typeface="+mn-ea"/>
              <a:cs typeface="江城圆体 400W" panose="020B0500000000000000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kern="100" dirty="0">
                <a:solidFill>
                  <a:schemeClr val="tx1"/>
                </a:solidFill>
                <a:effectLst/>
                <a:latin typeface="+mn-ea"/>
                <a:cs typeface="江城圆体 400W" panose="020B0500000000000000" pitchFamily="34" charset="-122"/>
              </a:rPr>
              <a:t>新开缸的药水基本没有，随着使用时间的延长越来越严重，所以一定是在药水槽中产生的。</a:t>
            </a:r>
            <a:endParaRPr lang="zh-CN" altLang="en-US" sz="2000" kern="100" dirty="0">
              <a:solidFill>
                <a:schemeClr val="tx1"/>
              </a:solidFill>
              <a:effectLst/>
              <a:latin typeface="+mn-ea"/>
              <a:cs typeface="江城圆体 400W" panose="020B0500000000000000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kern="100" dirty="0">
                <a:solidFill>
                  <a:srgbClr val="FF0000"/>
                </a:solidFill>
                <a:effectLst/>
                <a:latin typeface="+mn-ea"/>
                <a:cs typeface="江城圆体 400W" panose="020B0500000000000000" pitchFamily="34" charset="-122"/>
              </a:rPr>
              <a:t>定位到药水槽，再看是药水的配方问题，还是药水槽中有异物</a:t>
            </a:r>
            <a:endParaRPr lang="zh-CN" altLang="en-US" sz="2000" kern="100" dirty="0">
              <a:solidFill>
                <a:srgbClr val="FF0000"/>
              </a:solidFill>
              <a:effectLst/>
              <a:latin typeface="+mn-ea"/>
              <a:cs typeface="江城圆体 400W" panose="020B0500000000000000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000" kern="100" dirty="0">
                <a:solidFill>
                  <a:schemeClr val="tx1"/>
                </a:solidFill>
                <a:effectLst/>
                <a:latin typeface="+mn-ea"/>
                <a:cs typeface="江城圆体 400W" panose="020B0500000000000000" pitchFamily="34" charset="-122"/>
              </a:rPr>
              <a:t>针孔从一挂产品的底部先产生，而底部通常是稳定剂容易积累的地方，所以这种现象要么是金属稳定剂偏高，要么就是槽子里有容易吸附到产品上的异物，并且这个异物是在生产的过程中逐渐积累起来的</a:t>
            </a:r>
            <a:endParaRPr lang="zh-CN" altLang="en-US" sz="2000" kern="100" dirty="0">
              <a:solidFill>
                <a:schemeClr val="tx1"/>
              </a:solidFill>
              <a:effectLst/>
              <a:latin typeface="+mn-ea"/>
              <a:cs typeface="江城圆体 400W" panose="020B0500000000000000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详细思路解析</a:t>
            </a:r>
            <a:endParaRPr lang="zh-CN" altLang="en-US"/>
          </a:p>
        </p:txBody>
      </p:sp>
      <p:sp>
        <p:nvSpPr>
          <p:cNvPr id="37" name="任意多边形: 形状 36"/>
          <p:cNvSpPr/>
          <p:nvPr>
            <p:custDataLst>
              <p:tags r:id="rId2"/>
            </p:custDataLst>
          </p:nvPr>
        </p:nvSpPr>
        <p:spPr>
          <a:xfrm flipH="1" flipV="1">
            <a:off x="4906645" y="4150360"/>
            <a:ext cx="5916930" cy="1888490"/>
          </a:xfrm>
          <a:custGeom>
            <a:avLst/>
            <a:gdLst>
              <a:gd name="connsiteX0" fmla="*/ 0 w 5907575"/>
              <a:gd name="connsiteY0" fmla="*/ 1888309 h 1888308"/>
              <a:gd name="connsiteX1" fmla="*/ 2197363 w 5907575"/>
              <a:gd name="connsiteY1" fmla="*/ 1888309 h 1888308"/>
              <a:gd name="connsiteX2" fmla="*/ 3273069 w 5907575"/>
              <a:gd name="connsiteY2" fmla="*/ 0 h 1888308"/>
              <a:gd name="connsiteX3" fmla="*/ 5907576 w 5907575"/>
              <a:gd name="connsiteY3" fmla="*/ 0 h 1888308"/>
              <a:gd name="connsiteX0-1" fmla="*/ 0 w 4942376"/>
              <a:gd name="connsiteY0-2" fmla="*/ 1907359 h 1907359"/>
              <a:gd name="connsiteX1-3" fmla="*/ 1232163 w 4942376"/>
              <a:gd name="connsiteY1-4" fmla="*/ 1888309 h 1907359"/>
              <a:gd name="connsiteX2-5" fmla="*/ 2307869 w 4942376"/>
              <a:gd name="connsiteY2-6" fmla="*/ 0 h 1907359"/>
              <a:gd name="connsiteX3-7" fmla="*/ 4942376 w 4942376"/>
              <a:gd name="connsiteY3-8" fmla="*/ 0 h 1907359"/>
              <a:gd name="connsiteX0-9" fmla="*/ 0 w 4936026"/>
              <a:gd name="connsiteY0-10" fmla="*/ 1881959 h 1888309"/>
              <a:gd name="connsiteX1-11" fmla="*/ 1225813 w 4936026"/>
              <a:gd name="connsiteY1-12" fmla="*/ 1888309 h 1888309"/>
              <a:gd name="connsiteX2-13" fmla="*/ 2301519 w 4936026"/>
              <a:gd name="connsiteY2-14" fmla="*/ 0 h 1888309"/>
              <a:gd name="connsiteX3-15" fmla="*/ 4936026 w 4936026"/>
              <a:gd name="connsiteY3-16" fmla="*/ 0 h 1888309"/>
              <a:gd name="connsiteX0-17" fmla="*/ 0 w 4936026"/>
              <a:gd name="connsiteY0-18" fmla="*/ 1896246 h 1896246"/>
              <a:gd name="connsiteX1-19" fmla="*/ 1225813 w 4936026"/>
              <a:gd name="connsiteY1-20" fmla="*/ 1888309 h 1896246"/>
              <a:gd name="connsiteX2-21" fmla="*/ 2301519 w 4936026"/>
              <a:gd name="connsiteY2-22" fmla="*/ 0 h 1896246"/>
              <a:gd name="connsiteX3-23" fmla="*/ 4936026 w 4936026"/>
              <a:gd name="connsiteY3-24" fmla="*/ 0 h 1896246"/>
              <a:gd name="connsiteX0-25" fmla="*/ 0 w 4926501"/>
              <a:gd name="connsiteY0-26" fmla="*/ 1886721 h 1888309"/>
              <a:gd name="connsiteX1-27" fmla="*/ 1216288 w 4926501"/>
              <a:gd name="connsiteY1-28" fmla="*/ 1888309 h 1888309"/>
              <a:gd name="connsiteX2-29" fmla="*/ 2291994 w 4926501"/>
              <a:gd name="connsiteY2-30" fmla="*/ 0 h 1888309"/>
              <a:gd name="connsiteX3-31" fmla="*/ 4926501 w 4926501"/>
              <a:gd name="connsiteY3-32" fmla="*/ 0 h 1888309"/>
              <a:gd name="connsiteX0-33" fmla="*/ 0 w 5713901"/>
              <a:gd name="connsiteY0-34" fmla="*/ 1886721 h 1888309"/>
              <a:gd name="connsiteX1-35" fmla="*/ 2003688 w 5713901"/>
              <a:gd name="connsiteY1-36" fmla="*/ 1888309 h 1888309"/>
              <a:gd name="connsiteX2-37" fmla="*/ 3079394 w 5713901"/>
              <a:gd name="connsiteY2-38" fmla="*/ 0 h 1888309"/>
              <a:gd name="connsiteX3-39" fmla="*/ 5713901 w 5713901"/>
              <a:gd name="connsiteY3-40" fmla="*/ 0 h 1888309"/>
              <a:gd name="connsiteX0-41" fmla="*/ 0 w 5917101"/>
              <a:gd name="connsiteY0-42" fmla="*/ 1880371 h 1888309"/>
              <a:gd name="connsiteX1-43" fmla="*/ 2206888 w 5917101"/>
              <a:gd name="connsiteY1-44" fmla="*/ 1888309 h 1888309"/>
              <a:gd name="connsiteX2-45" fmla="*/ 3282594 w 5917101"/>
              <a:gd name="connsiteY2-46" fmla="*/ 0 h 1888309"/>
              <a:gd name="connsiteX3-47" fmla="*/ 5917101 w 5917101"/>
              <a:gd name="connsiteY3-48" fmla="*/ 0 h 18883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917101" h="1888309">
                <a:moveTo>
                  <a:pt x="0" y="1880371"/>
                </a:moveTo>
                <a:lnTo>
                  <a:pt x="2206888" y="1888309"/>
                </a:lnTo>
                <a:lnTo>
                  <a:pt x="3282594" y="0"/>
                </a:lnTo>
                <a:lnTo>
                  <a:pt x="5917101" y="0"/>
                </a:lnTo>
              </a:path>
            </a:pathLst>
          </a:custGeom>
          <a:ln w="254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468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8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2738120" y="4081780"/>
            <a:ext cx="8222615" cy="1562735"/>
          </a:xfrm>
          <a:custGeom>
            <a:avLst/>
            <a:gdLst>
              <a:gd name="connsiteX0" fmla="*/ 0 w 7638210"/>
              <a:gd name="connsiteY0" fmla="*/ 1425988 h 1425987"/>
              <a:gd name="connsiteX1" fmla="*/ 4674824 w 7638210"/>
              <a:gd name="connsiteY1" fmla="*/ 1425988 h 1425987"/>
              <a:gd name="connsiteX2" fmla="*/ 5507569 w 7638210"/>
              <a:gd name="connsiteY2" fmla="*/ 0 h 1425987"/>
              <a:gd name="connsiteX3" fmla="*/ 7638211 w 7638210"/>
              <a:gd name="connsiteY3" fmla="*/ 0 h 1425987"/>
              <a:gd name="connsiteX0-1" fmla="*/ 0 w 7841411"/>
              <a:gd name="connsiteY0-2" fmla="*/ 1432338 h 1432338"/>
              <a:gd name="connsiteX1-3" fmla="*/ 4878024 w 7841411"/>
              <a:gd name="connsiteY1-4" fmla="*/ 1425988 h 1432338"/>
              <a:gd name="connsiteX2-5" fmla="*/ 5710769 w 7841411"/>
              <a:gd name="connsiteY2-6" fmla="*/ 0 h 1432338"/>
              <a:gd name="connsiteX3-7" fmla="*/ 7841411 w 7841411"/>
              <a:gd name="connsiteY3-8" fmla="*/ 0 h 1432338"/>
              <a:gd name="connsiteX0-9" fmla="*/ 0 w 8222411"/>
              <a:gd name="connsiteY0-10" fmla="*/ 1432338 h 1432338"/>
              <a:gd name="connsiteX1-11" fmla="*/ 5259024 w 8222411"/>
              <a:gd name="connsiteY1-12" fmla="*/ 1425988 h 1432338"/>
              <a:gd name="connsiteX2-13" fmla="*/ 6091769 w 8222411"/>
              <a:gd name="connsiteY2-14" fmla="*/ 0 h 1432338"/>
              <a:gd name="connsiteX3-15" fmla="*/ 8222411 w 8222411"/>
              <a:gd name="connsiteY3-16" fmla="*/ 0 h 14323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222411" h="1432338">
                <a:moveTo>
                  <a:pt x="0" y="1432338"/>
                </a:moveTo>
                <a:lnTo>
                  <a:pt x="5259024" y="1425988"/>
                </a:lnTo>
                <a:lnTo>
                  <a:pt x="6091769" y="0"/>
                </a:lnTo>
                <a:lnTo>
                  <a:pt x="8222411" y="0"/>
                </a:lnTo>
              </a:path>
            </a:pathLst>
          </a:custGeom>
          <a:ln w="254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468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3" name="任意多边形: 形状 32"/>
          <p:cNvSpPr/>
          <p:nvPr>
            <p:custDataLst>
              <p:tags r:id="rId4"/>
            </p:custDataLst>
          </p:nvPr>
        </p:nvSpPr>
        <p:spPr>
          <a:xfrm flipH="1">
            <a:off x="3843020" y="1951990"/>
            <a:ext cx="5935980" cy="1888490"/>
          </a:xfrm>
          <a:custGeom>
            <a:avLst/>
            <a:gdLst>
              <a:gd name="connsiteX0" fmla="*/ 0 w 5907575"/>
              <a:gd name="connsiteY0" fmla="*/ 1888309 h 1888308"/>
              <a:gd name="connsiteX1" fmla="*/ 2197363 w 5907575"/>
              <a:gd name="connsiteY1" fmla="*/ 1888309 h 1888308"/>
              <a:gd name="connsiteX2" fmla="*/ 3273069 w 5907575"/>
              <a:gd name="connsiteY2" fmla="*/ 0 h 1888308"/>
              <a:gd name="connsiteX3" fmla="*/ 5907576 w 5907575"/>
              <a:gd name="connsiteY3" fmla="*/ 0 h 1888308"/>
              <a:gd name="connsiteX0-1" fmla="*/ 0 w 4942376"/>
              <a:gd name="connsiteY0-2" fmla="*/ 1907359 h 1907359"/>
              <a:gd name="connsiteX1-3" fmla="*/ 1232163 w 4942376"/>
              <a:gd name="connsiteY1-4" fmla="*/ 1888309 h 1907359"/>
              <a:gd name="connsiteX2-5" fmla="*/ 2307869 w 4942376"/>
              <a:gd name="connsiteY2-6" fmla="*/ 0 h 1907359"/>
              <a:gd name="connsiteX3-7" fmla="*/ 4942376 w 4942376"/>
              <a:gd name="connsiteY3-8" fmla="*/ 0 h 1907359"/>
              <a:gd name="connsiteX0-9" fmla="*/ 0 w 4936026"/>
              <a:gd name="connsiteY0-10" fmla="*/ 1881959 h 1888309"/>
              <a:gd name="connsiteX1-11" fmla="*/ 1225813 w 4936026"/>
              <a:gd name="connsiteY1-12" fmla="*/ 1888309 h 1888309"/>
              <a:gd name="connsiteX2-13" fmla="*/ 2301519 w 4936026"/>
              <a:gd name="connsiteY2-14" fmla="*/ 0 h 1888309"/>
              <a:gd name="connsiteX3-15" fmla="*/ 4936026 w 4936026"/>
              <a:gd name="connsiteY3-16" fmla="*/ 0 h 1888309"/>
              <a:gd name="connsiteX0-17" fmla="*/ 0 w 4936026"/>
              <a:gd name="connsiteY0-18" fmla="*/ 1896246 h 1896246"/>
              <a:gd name="connsiteX1-19" fmla="*/ 1225813 w 4936026"/>
              <a:gd name="connsiteY1-20" fmla="*/ 1888309 h 1896246"/>
              <a:gd name="connsiteX2-21" fmla="*/ 2301519 w 4936026"/>
              <a:gd name="connsiteY2-22" fmla="*/ 0 h 1896246"/>
              <a:gd name="connsiteX3-23" fmla="*/ 4936026 w 4936026"/>
              <a:gd name="connsiteY3-24" fmla="*/ 0 h 1896246"/>
              <a:gd name="connsiteX0-25" fmla="*/ 0 w 4926501"/>
              <a:gd name="connsiteY0-26" fmla="*/ 1886721 h 1888309"/>
              <a:gd name="connsiteX1-27" fmla="*/ 1216288 w 4926501"/>
              <a:gd name="connsiteY1-28" fmla="*/ 1888309 h 1888309"/>
              <a:gd name="connsiteX2-29" fmla="*/ 2291994 w 4926501"/>
              <a:gd name="connsiteY2-30" fmla="*/ 0 h 1888309"/>
              <a:gd name="connsiteX3-31" fmla="*/ 4926501 w 4926501"/>
              <a:gd name="connsiteY3-32" fmla="*/ 0 h 1888309"/>
              <a:gd name="connsiteX0-33" fmla="*/ 0 w 5669451"/>
              <a:gd name="connsiteY0-34" fmla="*/ 1886721 h 1888309"/>
              <a:gd name="connsiteX1-35" fmla="*/ 1959238 w 5669451"/>
              <a:gd name="connsiteY1-36" fmla="*/ 1888309 h 1888309"/>
              <a:gd name="connsiteX2-37" fmla="*/ 3034944 w 5669451"/>
              <a:gd name="connsiteY2-38" fmla="*/ 0 h 1888309"/>
              <a:gd name="connsiteX3-39" fmla="*/ 5669451 w 5669451"/>
              <a:gd name="connsiteY3-40" fmla="*/ 0 h 1888309"/>
              <a:gd name="connsiteX0-41" fmla="*/ 0 w 5917101"/>
              <a:gd name="connsiteY0-42" fmla="*/ 1893071 h 1893071"/>
              <a:gd name="connsiteX1-43" fmla="*/ 2206888 w 5917101"/>
              <a:gd name="connsiteY1-44" fmla="*/ 1888309 h 1893071"/>
              <a:gd name="connsiteX2-45" fmla="*/ 3282594 w 5917101"/>
              <a:gd name="connsiteY2-46" fmla="*/ 0 h 1893071"/>
              <a:gd name="connsiteX3-47" fmla="*/ 5917101 w 5917101"/>
              <a:gd name="connsiteY3-48" fmla="*/ 0 h 1893071"/>
              <a:gd name="connsiteX0-49" fmla="*/ 0 w 5936151"/>
              <a:gd name="connsiteY0-50" fmla="*/ 1886721 h 1888309"/>
              <a:gd name="connsiteX1-51" fmla="*/ 2225938 w 5936151"/>
              <a:gd name="connsiteY1-52" fmla="*/ 1888309 h 1888309"/>
              <a:gd name="connsiteX2-53" fmla="*/ 3301644 w 5936151"/>
              <a:gd name="connsiteY2-54" fmla="*/ 0 h 1888309"/>
              <a:gd name="connsiteX3-55" fmla="*/ 5936151 w 5936151"/>
              <a:gd name="connsiteY3-56" fmla="*/ 0 h 18883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936151" h="1888309">
                <a:moveTo>
                  <a:pt x="0" y="1886721"/>
                </a:moveTo>
                <a:lnTo>
                  <a:pt x="2225938" y="1888309"/>
                </a:lnTo>
                <a:lnTo>
                  <a:pt x="3301644" y="0"/>
                </a:lnTo>
                <a:lnTo>
                  <a:pt x="5936151" y="0"/>
                </a:lnTo>
              </a:path>
            </a:pathLst>
          </a:custGeom>
          <a:ln w="254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468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5" name="任意多边形: 形状 34"/>
          <p:cNvSpPr/>
          <p:nvPr>
            <p:custDataLst>
              <p:tags r:id="rId5"/>
            </p:custDataLst>
          </p:nvPr>
        </p:nvSpPr>
        <p:spPr>
          <a:xfrm flipH="1">
            <a:off x="1678305" y="2360295"/>
            <a:ext cx="8228965" cy="1555750"/>
          </a:xfrm>
          <a:custGeom>
            <a:avLst/>
            <a:gdLst>
              <a:gd name="connsiteX0" fmla="*/ 0 w 7638210"/>
              <a:gd name="connsiteY0" fmla="*/ 1425988 h 1425987"/>
              <a:gd name="connsiteX1" fmla="*/ 4674824 w 7638210"/>
              <a:gd name="connsiteY1" fmla="*/ 1425988 h 1425987"/>
              <a:gd name="connsiteX2" fmla="*/ 5507569 w 7638210"/>
              <a:gd name="connsiteY2" fmla="*/ 0 h 1425987"/>
              <a:gd name="connsiteX3" fmla="*/ 7638211 w 7638210"/>
              <a:gd name="connsiteY3" fmla="*/ 0 h 1425987"/>
              <a:gd name="connsiteX0-1" fmla="*/ 0 w 7841411"/>
              <a:gd name="connsiteY0-2" fmla="*/ 1432338 h 1432338"/>
              <a:gd name="connsiteX1-3" fmla="*/ 4878024 w 7841411"/>
              <a:gd name="connsiteY1-4" fmla="*/ 1425988 h 1432338"/>
              <a:gd name="connsiteX2-5" fmla="*/ 5710769 w 7841411"/>
              <a:gd name="connsiteY2-6" fmla="*/ 0 h 1432338"/>
              <a:gd name="connsiteX3-7" fmla="*/ 7841411 w 7841411"/>
              <a:gd name="connsiteY3-8" fmla="*/ 0 h 1432338"/>
              <a:gd name="connsiteX0-9" fmla="*/ 0 w 8228761"/>
              <a:gd name="connsiteY0-10" fmla="*/ 1438688 h 1438688"/>
              <a:gd name="connsiteX1-11" fmla="*/ 5265374 w 8228761"/>
              <a:gd name="connsiteY1-12" fmla="*/ 1425988 h 1438688"/>
              <a:gd name="connsiteX2-13" fmla="*/ 6098119 w 8228761"/>
              <a:gd name="connsiteY2-14" fmla="*/ 0 h 1438688"/>
              <a:gd name="connsiteX3-15" fmla="*/ 8228761 w 8228761"/>
              <a:gd name="connsiteY3-16" fmla="*/ 0 h 1438688"/>
              <a:gd name="connsiteX0-17" fmla="*/ 0 w 8228761"/>
              <a:gd name="connsiteY0-18" fmla="*/ 1419638 h 1425988"/>
              <a:gd name="connsiteX1-19" fmla="*/ 5265374 w 8228761"/>
              <a:gd name="connsiteY1-20" fmla="*/ 1425988 h 1425988"/>
              <a:gd name="connsiteX2-21" fmla="*/ 6098119 w 8228761"/>
              <a:gd name="connsiteY2-22" fmla="*/ 0 h 1425988"/>
              <a:gd name="connsiteX3-23" fmla="*/ 8228761 w 8228761"/>
              <a:gd name="connsiteY3-24" fmla="*/ 0 h 14259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228761" h="1425988">
                <a:moveTo>
                  <a:pt x="0" y="1419638"/>
                </a:moveTo>
                <a:lnTo>
                  <a:pt x="5265374" y="1425988"/>
                </a:lnTo>
                <a:lnTo>
                  <a:pt x="6098119" y="0"/>
                </a:lnTo>
                <a:lnTo>
                  <a:pt x="8228761" y="0"/>
                </a:lnTo>
              </a:path>
            </a:pathLst>
          </a:custGeom>
          <a:ln w="254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468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3" name="直接连接符 2"/>
          <p:cNvCxnSpPr/>
          <p:nvPr>
            <p:custDataLst>
              <p:tags r:id="rId6"/>
            </p:custDataLst>
          </p:nvPr>
        </p:nvCxnSpPr>
        <p:spPr>
          <a:xfrm flipH="1">
            <a:off x="1377950" y="3990975"/>
            <a:ext cx="9163050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10" name="AutoShape 1"/>
          <p:cNvSpPr/>
          <p:nvPr>
            <p:custDataLst>
              <p:tags r:id="rId7"/>
            </p:custDataLst>
          </p:nvPr>
        </p:nvSpPr>
        <p:spPr bwMode="auto">
          <a:xfrm rot="12540000">
            <a:off x="9615805" y="3305175"/>
            <a:ext cx="1617980" cy="157607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gradFill flip="none" rotWithShape="0">
            <a:gsLst>
              <a:gs pos="12000">
                <a:schemeClr val="accent1">
                  <a:lumMod val="40000"/>
                  <a:lumOff val="60000"/>
                </a:schemeClr>
              </a:gs>
              <a:gs pos="33000">
                <a:schemeClr val="accent1"/>
              </a:gs>
              <a:gs pos="71000">
                <a:schemeClr val="accent1">
                  <a:lumMod val="75000"/>
                </a:schemeClr>
              </a:gs>
            </a:gsLst>
            <a:lin ang="2700000" scaled="1"/>
            <a:tileRect/>
          </a:gra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blurRad="63500" dist="190500" dir="2400000" sx="102000" sy="102000" algn="ctr" rotWithShape="0">
              <a:schemeClr val="accent1">
                <a:alpha val="15000"/>
              </a:schemeClr>
            </a:outerShdw>
          </a:effectLst>
        </p:spPr>
        <p:txBody>
          <a:bodyPr lIns="0" tIns="0" rIns="0" bIns="0"/>
          <a:lstStyle/>
          <a:p>
            <a:endParaRPr lang="en-US" kern="0">
              <a:solidFill>
                <a:prstClr val="black"/>
              </a:solidFill>
              <a:latin typeface="等线" panose="0201060003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AutoShape 1"/>
          <p:cNvSpPr/>
          <p:nvPr>
            <p:custDataLst>
              <p:tags r:id="rId8"/>
            </p:custDataLst>
          </p:nvPr>
        </p:nvSpPr>
        <p:spPr bwMode="auto">
          <a:xfrm rot="12540000">
            <a:off x="10029190" y="3648710"/>
            <a:ext cx="849630" cy="827405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4990"/>
                </a:moveTo>
                <a:cubicBezTo>
                  <a:pt x="21600" y="15126"/>
                  <a:pt x="21600" y="15263"/>
                  <a:pt x="21600" y="15399"/>
                </a:cubicBezTo>
                <a:cubicBezTo>
                  <a:pt x="21594" y="15445"/>
                  <a:pt x="21584" y="15490"/>
                  <a:pt x="21584" y="15536"/>
                </a:cubicBezTo>
                <a:cubicBezTo>
                  <a:pt x="21583" y="15866"/>
                  <a:pt x="21538" y="16191"/>
                  <a:pt x="21471" y="16513"/>
                </a:cubicBezTo>
                <a:cubicBezTo>
                  <a:pt x="21274" y="17469"/>
                  <a:pt x="20847" y="18299"/>
                  <a:pt x="20177" y="18995"/>
                </a:cubicBezTo>
                <a:cubicBezTo>
                  <a:pt x="19694" y="19496"/>
                  <a:pt x="19133" y="19885"/>
                  <a:pt x="18522" y="20201"/>
                </a:cubicBezTo>
                <a:cubicBezTo>
                  <a:pt x="17784" y="20582"/>
                  <a:pt x="17006" y="20844"/>
                  <a:pt x="16205" y="21041"/>
                </a:cubicBezTo>
                <a:cubicBezTo>
                  <a:pt x="15549" y="21201"/>
                  <a:pt x="14886" y="21315"/>
                  <a:pt x="14217" y="21398"/>
                </a:cubicBezTo>
                <a:cubicBezTo>
                  <a:pt x="13683" y="21465"/>
                  <a:pt x="13147" y="21516"/>
                  <a:pt x="12611" y="21540"/>
                </a:cubicBezTo>
                <a:cubicBezTo>
                  <a:pt x="12079" y="21565"/>
                  <a:pt x="11548" y="21574"/>
                  <a:pt x="11017" y="21590"/>
                </a:cubicBezTo>
                <a:cubicBezTo>
                  <a:pt x="10990" y="21591"/>
                  <a:pt x="10963" y="21597"/>
                  <a:pt x="10936" y="21600"/>
                </a:cubicBezTo>
                <a:cubicBezTo>
                  <a:pt x="10845" y="21600"/>
                  <a:pt x="10755" y="21600"/>
                  <a:pt x="10664" y="21600"/>
                </a:cubicBezTo>
                <a:cubicBezTo>
                  <a:pt x="10625" y="21597"/>
                  <a:pt x="10586" y="21591"/>
                  <a:pt x="10547" y="21590"/>
                </a:cubicBezTo>
                <a:cubicBezTo>
                  <a:pt x="9871" y="21583"/>
                  <a:pt x="9194" y="21560"/>
                  <a:pt x="8519" y="21510"/>
                </a:cubicBezTo>
                <a:cubicBezTo>
                  <a:pt x="7699" y="21448"/>
                  <a:pt x="6883" y="21349"/>
                  <a:pt x="6076" y="21190"/>
                </a:cubicBezTo>
                <a:cubicBezTo>
                  <a:pt x="5309" y="21038"/>
                  <a:pt x="4557" y="20834"/>
                  <a:pt x="3829" y="20540"/>
                </a:cubicBezTo>
                <a:cubicBezTo>
                  <a:pt x="3154" y="20267"/>
                  <a:pt x="2517" y="19924"/>
                  <a:pt x="1944" y="19461"/>
                </a:cubicBezTo>
                <a:cubicBezTo>
                  <a:pt x="1121" y="18795"/>
                  <a:pt x="541" y="17957"/>
                  <a:pt x="245" y="16918"/>
                </a:cubicBezTo>
                <a:cubicBezTo>
                  <a:pt x="130" y="16515"/>
                  <a:pt x="62" y="16103"/>
                  <a:pt x="34" y="15684"/>
                </a:cubicBezTo>
                <a:cubicBezTo>
                  <a:pt x="28" y="15595"/>
                  <a:pt x="12" y="15507"/>
                  <a:pt x="0" y="15418"/>
                </a:cubicBezTo>
                <a:cubicBezTo>
                  <a:pt x="0" y="15275"/>
                  <a:pt x="0" y="15132"/>
                  <a:pt x="0" y="14990"/>
                </a:cubicBezTo>
                <a:cubicBezTo>
                  <a:pt x="9" y="14932"/>
                  <a:pt x="24" y="14875"/>
                  <a:pt x="27" y="14816"/>
                </a:cubicBezTo>
                <a:cubicBezTo>
                  <a:pt x="62" y="14139"/>
                  <a:pt x="174" y="13473"/>
                  <a:pt x="337" y="12816"/>
                </a:cubicBezTo>
                <a:cubicBezTo>
                  <a:pt x="559" y="11922"/>
                  <a:pt x="866" y="11057"/>
                  <a:pt x="1225" y="10212"/>
                </a:cubicBezTo>
                <a:cubicBezTo>
                  <a:pt x="1746" y="8981"/>
                  <a:pt x="2363" y="7801"/>
                  <a:pt x="3036" y="6651"/>
                </a:cubicBezTo>
                <a:cubicBezTo>
                  <a:pt x="3688" y="5538"/>
                  <a:pt x="4394" y="4464"/>
                  <a:pt x="5204" y="3465"/>
                </a:cubicBezTo>
                <a:cubicBezTo>
                  <a:pt x="5753" y="2789"/>
                  <a:pt x="6344" y="2155"/>
                  <a:pt x="7010" y="1599"/>
                </a:cubicBezTo>
                <a:cubicBezTo>
                  <a:pt x="7544" y="1152"/>
                  <a:pt x="8116" y="766"/>
                  <a:pt x="8747" y="479"/>
                </a:cubicBezTo>
                <a:cubicBezTo>
                  <a:pt x="9265" y="244"/>
                  <a:pt x="9803" y="87"/>
                  <a:pt x="10368" y="32"/>
                </a:cubicBezTo>
                <a:cubicBezTo>
                  <a:pt x="10461" y="23"/>
                  <a:pt x="10553" y="11"/>
                  <a:pt x="10646" y="0"/>
                </a:cubicBezTo>
                <a:cubicBezTo>
                  <a:pt x="10755" y="0"/>
                  <a:pt x="10863" y="0"/>
                  <a:pt x="10972" y="0"/>
                </a:cubicBezTo>
                <a:cubicBezTo>
                  <a:pt x="10999" y="5"/>
                  <a:pt x="11025" y="13"/>
                  <a:pt x="11052" y="15"/>
                </a:cubicBezTo>
                <a:cubicBezTo>
                  <a:pt x="11211" y="33"/>
                  <a:pt x="11371" y="43"/>
                  <a:pt x="11529" y="68"/>
                </a:cubicBezTo>
                <a:cubicBezTo>
                  <a:pt x="12160" y="165"/>
                  <a:pt x="12750" y="387"/>
                  <a:pt x="13311" y="696"/>
                </a:cubicBezTo>
                <a:cubicBezTo>
                  <a:pt x="14032" y="1093"/>
                  <a:pt x="14670" y="1607"/>
                  <a:pt x="15261" y="2185"/>
                </a:cubicBezTo>
                <a:cubicBezTo>
                  <a:pt x="15902" y="2811"/>
                  <a:pt x="16477" y="3498"/>
                  <a:pt x="17005" y="4225"/>
                </a:cubicBezTo>
                <a:cubicBezTo>
                  <a:pt x="18227" y="5906"/>
                  <a:pt x="19254" y="7707"/>
                  <a:pt x="20128" y="9601"/>
                </a:cubicBezTo>
                <a:cubicBezTo>
                  <a:pt x="20596" y="10615"/>
                  <a:pt x="20991" y="11657"/>
                  <a:pt x="21264" y="12744"/>
                </a:cubicBezTo>
                <a:cubicBezTo>
                  <a:pt x="21441" y="13445"/>
                  <a:pt x="21573" y="14154"/>
                  <a:pt x="21585" y="14881"/>
                </a:cubicBezTo>
                <a:cubicBezTo>
                  <a:pt x="21586" y="14918"/>
                  <a:pt x="21595" y="14954"/>
                  <a:pt x="21600" y="14990"/>
                </a:cubicBezTo>
                <a:close/>
                <a:moveTo>
                  <a:pt x="21600" y="14990"/>
                </a:moveTo>
              </a:path>
            </a:pathLst>
          </a:cu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" name="图形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35599" y="3902400"/>
            <a:ext cx="286331" cy="249555"/>
          </a:xfrm>
          <a:prstGeom prst="rect">
            <a:avLst/>
          </a:prstGeom>
          <a:effectLst>
            <a:outerShdw blurRad="76200" dist="38100" dir="8100000" algn="tr" rotWithShape="0">
              <a:schemeClr val="accent1">
                <a:lumMod val="75000"/>
                <a:alpha val="40000"/>
              </a:schemeClr>
            </a:outerShdw>
          </a:effectLst>
        </p:spPr>
      </p:pic>
      <p:sp>
        <p:nvSpPr>
          <p:cNvPr id="24" name="正文"/>
          <p:cNvSpPr txBox="1"/>
          <p:nvPr>
            <p:custDataLst>
              <p:tags r:id="rId12"/>
            </p:custDataLst>
          </p:nvPr>
        </p:nvSpPr>
        <p:spPr>
          <a:xfrm flipH="1">
            <a:off x="4826635" y="2861628"/>
            <a:ext cx="1800225" cy="82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0000"/>
                </a:solidFill>
                <a:latin typeface="+mn-ea"/>
                <a:sym typeface="+mn-ea"/>
              </a:rPr>
              <a:t>针孔并未改善，可排除吸氢导致针孔</a:t>
            </a:r>
            <a:endParaRPr lang="zh-CN" altLang="en-US" sz="1200" spc="150" dirty="0">
              <a:solidFill>
                <a:srgbClr val="FF0000"/>
              </a:solidFill>
              <a:latin typeface="+mn-ea"/>
              <a:sym typeface="+mn-ea"/>
            </a:endParaRPr>
          </a:p>
        </p:txBody>
      </p:sp>
      <p:sp>
        <p:nvSpPr>
          <p:cNvPr id="25" name="标题"/>
          <p:cNvSpPr txBox="1"/>
          <p:nvPr>
            <p:custDataLst>
              <p:tags r:id="rId13"/>
            </p:custDataLst>
          </p:nvPr>
        </p:nvSpPr>
        <p:spPr>
          <a:xfrm flipH="1">
            <a:off x="4832350" y="2160270"/>
            <a:ext cx="1795145" cy="61976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zh-CN" altLang="en-US" b="1" spc="300" dirty="0">
                <a:gradFill>
                  <a:gsLst>
                    <a:gs pos="36000">
                      <a:schemeClr val="accent1"/>
                    </a:gs>
                    <a:gs pos="99999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atin typeface="+mn-ea"/>
              </a:rPr>
              <a:t>降低温度，</a:t>
            </a:r>
            <a:r>
              <a:rPr lang="en-US" altLang="zh-CN" b="1" spc="300" dirty="0">
                <a:gradFill>
                  <a:gsLst>
                    <a:gs pos="36000">
                      <a:schemeClr val="accent1"/>
                    </a:gs>
                    <a:gs pos="99999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atin typeface="+mn-ea"/>
              </a:rPr>
              <a:t>pH</a:t>
            </a:r>
            <a:r>
              <a:rPr lang="zh-CN" altLang="en-US" b="1" spc="300" dirty="0">
                <a:gradFill>
                  <a:gsLst>
                    <a:gs pos="36000">
                      <a:schemeClr val="accent1"/>
                    </a:gs>
                    <a:gs pos="99999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atin typeface="+mn-ea"/>
              </a:rPr>
              <a:t>，打气大小</a:t>
            </a:r>
            <a:endParaRPr lang="zh-CN" altLang="en-US" b="1" spc="300" dirty="0">
              <a:gradFill>
                <a:gsLst>
                  <a:gs pos="36000">
                    <a:schemeClr val="accent1"/>
                  </a:gs>
                  <a:gs pos="99999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39" name="正文"/>
          <p:cNvSpPr txBox="1"/>
          <p:nvPr>
            <p:custDataLst>
              <p:tags r:id="rId14"/>
            </p:custDataLst>
          </p:nvPr>
        </p:nvSpPr>
        <p:spPr>
          <a:xfrm flipH="1">
            <a:off x="2103120" y="2861628"/>
            <a:ext cx="1800225" cy="82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0000"/>
                </a:solidFill>
                <a:latin typeface="+mn-ea"/>
                <a:sym typeface="+mn-ea"/>
              </a:rPr>
              <a:t>基材表面状态异常可排除</a:t>
            </a:r>
            <a:endParaRPr lang="zh-CN" altLang="en-US" sz="1200" spc="150" dirty="0">
              <a:solidFill>
                <a:srgbClr val="FF0000"/>
              </a:solidFill>
              <a:latin typeface="+mn-ea"/>
              <a:sym typeface="+mn-ea"/>
            </a:endParaRPr>
          </a:p>
        </p:txBody>
      </p:sp>
      <p:sp>
        <p:nvSpPr>
          <p:cNvPr id="40" name="标题"/>
          <p:cNvSpPr txBox="1"/>
          <p:nvPr>
            <p:custDataLst>
              <p:tags r:id="rId15"/>
            </p:custDataLst>
          </p:nvPr>
        </p:nvSpPr>
        <p:spPr>
          <a:xfrm flipH="1">
            <a:off x="2107565" y="2411413"/>
            <a:ext cx="1795145" cy="3683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zh-CN" altLang="en-US" b="1" spc="300" dirty="0">
                <a:gradFill>
                  <a:gsLst>
                    <a:gs pos="36000">
                      <a:schemeClr val="accent1"/>
                    </a:gs>
                    <a:gs pos="99999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atin typeface="+mn-ea"/>
              </a:rPr>
              <a:t>新开缸没问题</a:t>
            </a:r>
            <a:endParaRPr lang="zh-CN" altLang="en-US" b="1" spc="300" dirty="0">
              <a:gradFill>
                <a:gsLst>
                  <a:gs pos="36000">
                    <a:schemeClr val="accent1"/>
                  </a:gs>
                  <a:gs pos="99999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43" name="正文"/>
          <p:cNvSpPr txBox="1"/>
          <p:nvPr>
            <p:custDataLst>
              <p:tags r:id="rId16"/>
            </p:custDataLst>
          </p:nvPr>
        </p:nvSpPr>
        <p:spPr>
          <a:xfrm flipH="1">
            <a:off x="5698490" y="4802823"/>
            <a:ext cx="1800225" cy="82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0000"/>
                </a:solidFill>
                <a:latin typeface="+mn-ea"/>
                <a:sym typeface="+mn-ea"/>
              </a:rPr>
              <a:t>未见明显改善，可排除稳定剂积累导致</a:t>
            </a:r>
            <a:endParaRPr lang="zh-CN" altLang="en-US" sz="1200" spc="150" dirty="0">
              <a:solidFill>
                <a:srgbClr val="FF0000"/>
              </a:solidFill>
              <a:latin typeface="+mn-ea"/>
              <a:sym typeface="+mn-ea"/>
            </a:endParaRPr>
          </a:p>
        </p:txBody>
      </p:sp>
      <p:sp>
        <p:nvSpPr>
          <p:cNvPr id="44" name="标题"/>
          <p:cNvSpPr txBox="1"/>
          <p:nvPr>
            <p:custDataLst>
              <p:tags r:id="rId17"/>
            </p:custDataLst>
          </p:nvPr>
        </p:nvSpPr>
        <p:spPr>
          <a:xfrm flipH="1">
            <a:off x="5703570" y="4142105"/>
            <a:ext cx="1795145" cy="57912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zh-CN" altLang="en-US" b="1" spc="300" dirty="0">
                <a:gradFill>
                  <a:gsLst>
                    <a:gs pos="36000">
                      <a:schemeClr val="accent1"/>
                    </a:gs>
                    <a:gs pos="99999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atin typeface="+mn-ea"/>
              </a:rPr>
              <a:t>用</a:t>
            </a:r>
            <a:r>
              <a:rPr lang="en-US" altLang="zh-CN" b="1" spc="300" dirty="0">
                <a:gradFill>
                  <a:gsLst>
                    <a:gs pos="36000">
                      <a:schemeClr val="accent1"/>
                    </a:gs>
                    <a:gs pos="99999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atin typeface="+mn-ea"/>
              </a:rPr>
              <a:t>AK</a:t>
            </a:r>
            <a:r>
              <a:rPr lang="zh-CN" altLang="en-US" b="1" spc="300" dirty="0">
                <a:gradFill>
                  <a:gsLst>
                    <a:gs pos="36000">
                      <a:schemeClr val="accent1"/>
                    </a:gs>
                    <a:gs pos="99999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atin typeface="+mn-ea"/>
              </a:rPr>
              <a:t>补加降低稳定剂</a:t>
            </a:r>
            <a:endParaRPr lang="zh-CN" altLang="en-US" b="1" spc="300" dirty="0">
              <a:gradFill>
                <a:gsLst>
                  <a:gs pos="36000">
                    <a:schemeClr val="accent1"/>
                  </a:gs>
                  <a:gs pos="99999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19" name="图形 15"/>
          <p:cNvSpPr/>
          <p:nvPr>
            <p:custDataLst>
              <p:tags r:id="rId18"/>
            </p:custDataLst>
          </p:nvPr>
        </p:nvSpPr>
        <p:spPr>
          <a:xfrm>
            <a:off x="958850" y="3020400"/>
            <a:ext cx="920750" cy="1969135"/>
          </a:xfrm>
          <a:custGeom>
            <a:avLst/>
            <a:gdLst>
              <a:gd name="connsiteX0" fmla="*/ 96537 w 1124449"/>
              <a:gd name="connsiteY0" fmla="*/ 17265 h 2405060"/>
              <a:gd name="connsiteX1" fmla="*/ 1094918 w 1124449"/>
              <a:gd name="connsiteY1" fmla="*/ 1119002 h 2405060"/>
              <a:gd name="connsiteX2" fmla="*/ 1095353 w 1124449"/>
              <a:gd name="connsiteY2" fmla="*/ 1271430 h 2405060"/>
              <a:gd name="connsiteX3" fmla="*/ 93063 w 1124449"/>
              <a:gd name="connsiteY3" fmla="*/ 2390538 h 2405060"/>
              <a:gd name="connsiteX4" fmla="*/ 21408 w 1124449"/>
              <a:gd name="connsiteY4" fmla="*/ 2347111 h 2405060"/>
              <a:gd name="connsiteX5" fmla="*/ 5775 w 1124449"/>
              <a:gd name="connsiteY5" fmla="*/ 70245 h 2405060"/>
              <a:gd name="connsiteX6" fmla="*/ 96537 w 1124449"/>
              <a:gd name="connsiteY6" fmla="*/ 17265 h 240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4449" h="2405060">
                <a:moveTo>
                  <a:pt x="96537" y="17265"/>
                </a:moveTo>
                <a:lnTo>
                  <a:pt x="1094918" y="1119002"/>
                </a:lnTo>
                <a:cubicBezTo>
                  <a:pt x="1134002" y="1161994"/>
                  <a:pt x="1134437" y="1228003"/>
                  <a:pt x="1095353" y="1271430"/>
                </a:cubicBezTo>
                <a:lnTo>
                  <a:pt x="93063" y="2390538"/>
                </a:lnTo>
                <a:cubicBezTo>
                  <a:pt x="61361" y="2425713"/>
                  <a:pt x="4472" y="2391406"/>
                  <a:pt x="21408" y="2347111"/>
                </a:cubicBezTo>
                <a:cubicBezTo>
                  <a:pt x="171665" y="1954099"/>
                  <a:pt x="642846" y="1238425"/>
                  <a:pt x="5775" y="70245"/>
                </a:cubicBezTo>
                <a:cubicBezTo>
                  <a:pt x="-22018" y="19002"/>
                  <a:pt x="57453" y="-25728"/>
                  <a:pt x="96537" y="17265"/>
                </a:cubicBezTo>
                <a:close/>
              </a:path>
            </a:pathLst>
          </a:custGeom>
          <a:gradFill flip="none" rotWithShape="0">
            <a:gsLst>
              <a:gs pos="12000">
                <a:schemeClr val="accent1">
                  <a:lumMod val="40000"/>
                  <a:lumOff val="60000"/>
                </a:schemeClr>
              </a:gs>
              <a:gs pos="33000">
                <a:schemeClr val="accent1"/>
              </a:gs>
              <a:gs pos="71000">
                <a:schemeClr val="accent1">
                  <a:lumMod val="75000"/>
                </a:schemeClr>
              </a:gs>
            </a:gsLst>
            <a:lin ang="2700000" scaled="1"/>
            <a:tileRect/>
          </a:gradFill>
          <a:ln w="25400" cap="flat">
            <a:noFill/>
            <a:miter lim="800000"/>
            <a:headEnd type="none" w="med" len="med"/>
            <a:tailEnd type="none" w="med" len="med"/>
          </a:ln>
          <a:effectLst>
            <a:outerShdw blurRad="63500" dist="190500" dir="2400000" sx="102000" sy="102000" algn="ctr" rotWithShape="0">
              <a:schemeClr val="accent1">
                <a:alpha val="15000"/>
              </a:schemeClr>
            </a:outerShdw>
          </a:effectLst>
        </p:spPr>
        <p:txBody>
          <a:bodyPr lIns="0" tIns="0" rIns="0" bIns="0"/>
          <a:lstStyle/>
          <a:p>
            <a:endParaRPr lang="zh-CN" altLang="en-US" kern="0">
              <a:solidFill>
                <a:prstClr val="black"/>
              </a:solidFill>
              <a:latin typeface="等线" panose="02010600030101010101" charset="-122"/>
              <a:cs typeface="Arial" panose="020B0604020202020204"/>
            </a:endParaRPr>
          </a:p>
        </p:txBody>
      </p:sp>
      <p:sp>
        <p:nvSpPr>
          <p:cNvPr id="4" name="正文"/>
          <p:cNvSpPr txBox="1"/>
          <p:nvPr>
            <p:custDataLst>
              <p:tags r:id="rId19"/>
            </p:custDataLst>
          </p:nvPr>
        </p:nvSpPr>
        <p:spPr>
          <a:xfrm flipH="1">
            <a:off x="7675245" y="2861628"/>
            <a:ext cx="1800225" cy="82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0000"/>
                </a:solidFill>
                <a:latin typeface="+mn-ea"/>
                <a:sym typeface="+mn-ea"/>
              </a:rPr>
              <a:t>针孔消失，定位外来物附着</a:t>
            </a:r>
            <a:endParaRPr lang="zh-CN" altLang="en-US" sz="1200" spc="150" dirty="0">
              <a:solidFill>
                <a:srgbClr val="FF0000"/>
              </a:solidFill>
              <a:latin typeface="+mn-ea"/>
              <a:sym typeface="+mn-ea"/>
            </a:endParaRPr>
          </a:p>
        </p:txBody>
      </p:sp>
      <p:sp>
        <p:nvSpPr>
          <p:cNvPr id="5" name="标题"/>
          <p:cNvSpPr txBox="1"/>
          <p:nvPr>
            <p:custDataLst>
              <p:tags r:id="rId20"/>
            </p:custDataLst>
          </p:nvPr>
        </p:nvSpPr>
        <p:spPr>
          <a:xfrm flipH="1">
            <a:off x="7680325" y="2411730"/>
            <a:ext cx="2493010" cy="3683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zh-CN" altLang="en-US" b="1" spc="300" dirty="0">
                <a:gradFill>
                  <a:gsLst>
                    <a:gs pos="36000">
                      <a:schemeClr val="accent1"/>
                    </a:gs>
                    <a:gs pos="99999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atin typeface="+mn-ea"/>
              </a:rPr>
              <a:t>棉芯包滤纸过滤槽液</a:t>
            </a:r>
            <a:endParaRPr lang="zh-CN" altLang="en-US" b="1" spc="300" dirty="0">
              <a:gradFill>
                <a:gsLst>
                  <a:gs pos="36000">
                    <a:schemeClr val="accent1"/>
                  </a:gs>
                  <a:gs pos="99999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9" name="正文"/>
          <p:cNvSpPr txBox="1"/>
          <p:nvPr>
            <p:custDataLst>
              <p:tags r:id="rId21"/>
            </p:custDataLst>
          </p:nvPr>
        </p:nvSpPr>
        <p:spPr>
          <a:xfrm flipH="1">
            <a:off x="2998470" y="4802823"/>
            <a:ext cx="1800225" cy="828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0000"/>
                </a:solidFill>
                <a:latin typeface="+mn-ea"/>
                <a:sym typeface="+mn-ea"/>
              </a:rPr>
              <a:t>药水异常可排除</a:t>
            </a:r>
            <a:endParaRPr lang="zh-CN" altLang="en-US" sz="1200" spc="150" dirty="0">
              <a:solidFill>
                <a:srgbClr val="FF0000"/>
              </a:solidFill>
              <a:latin typeface="+mn-ea"/>
              <a:sym typeface="+mn-ea"/>
            </a:endParaRPr>
          </a:p>
        </p:txBody>
      </p:sp>
      <p:sp>
        <p:nvSpPr>
          <p:cNvPr id="11" name="标题"/>
          <p:cNvSpPr txBox="1"/>
          <p:nvPr>
            <p:custDataLst>
              <p:tags r:id="rId22"/>
            </p:custDataLst>
          </p:nvPr>
        </p:nvSpPr>
        <p:spPr>
          <a:xfrm flipH="1">
            <a:off x="3002915" y="4352608"/>
            <a:ext cx="1795145" cy="3683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zh-CN" altLang="en-US" b="1" spc="300" dirty="0">
                <a:gradFill>
                  <a:gsLst>
                    <a:gs pos="36000">
                      <a:schemeClr val="accent1"/>
                    </a:gs>
                    <a:gs pos="99999">
                      <a:schemeClr val="accent1">
                        <a:lumMod val="75000"/>
                      </a:schemeClr>
                    </a:gs>
                  </a:gsLst>
                  <a:lin ang="2700000" scaled="1"/>
                </a:gradFill>
                <a:latin typeface="+mn-ea"/>
              </a:rPr>
              <a:t>铝材没问题</a:t>
            </a:r>
            <a:endParaRPr lang="zh-CN" altLang="en-US" b="1" spc="300" dirty="0">
              <a:gradFill>
                <a:gsLst>
                  <a:gs pos="36000">
                    <a:schemeClr val="accent1"/>
                  </a:gs>
                  <a:gs pos="99999">
                    <a:schemeClr val="accent1">
                      <a:lumMod val="75000"/>
                    </a:schemeClr>
                  </a:gs>
                </a:gsLst>
                <a:lin ang="2700000" scaled="1"/>
              </a:gradFill>
              <a:latin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2"/>
</p:tagLst>
</file>

<file path=ppt/tags/tag1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1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2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8"/>
</p:tagLst>
</file>

<file path=ppt/tags/tag3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6"/>
</p:tagLst>
</file>

<file path=ppt/tags/tag3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4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4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49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50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51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52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5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5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725"/>
</p:tagLst>
</file>

<file path=ppt/tags/tag9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725"/>
</p:tagLst>
</file>

<file path=ppt/tags/tag9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725"/>
  <p:tag name="KSO_WM_TEMPLATE_CATEGORY" val="custom"/>
  <p:tag name="KSO_WM_TEMPLATE_MASTER_TYPE" val="0"/>
</p:tagLst>
</file>

<file path=ppt/tags/tag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  <p:tag name="KSO_WM_UNIT_VALUE" val="14"/>
  <p:tag name="KSO_WM_UNIT_PRESET_TEXT" val="单击此处&#10;添加文档标题"/>
  <p:tag name="KSO_WM_UNIT_TEXT_TYPE" val="1"/>
</p:tagLst>
</file>

<file path=ppt/tags/tag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6725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  <p:tag name="KSO_WM_UNIT_VALUE" val="42"/>
  <p:tag name="KSO_WM_UNIT_PRESET_TEXT" val="单击此处添加副标题"/>
  <p:tag name="KSO_WM_UNIT_TEXT_TYPE" val="1"/>
</p:tagLst>
</file>

<file path=ppt/tags/tag100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6725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VALUE" val="13"/>
</p:tagLst>
</file>

<file path=ppt/tags/tag10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6725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VALUE" val="13"/>
</p:tagLst>
</file>

<file path=ppt/tags/tag102.xml><?xml version="1.0" encoding="utf-8"?>
<p:tagLst xmlns:p="http://schemas.openxmlformats.org/presentationml/2006/main">
  <p:tag name="KSO_WM_TEMPLATE_THUMBS_INDEX" val="1、9"/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1"/>
  <p:tag name="KSO_WM_SLIDE_ID" val="custom20236725_1"/>
  <p:tag name="KSO_WM_TEMPLATE_MASTER_TYPE" val="0"/>
  <p:tag name="KSO_WM_SLIDE_LAYOUT" val="a_b_f"/>
  <p:tag name="KSO_WM_SLIDE_LAYOUT_CNT" val="1_1_2"/>
</p:tagLst>
</file>

<file path=ppt/tags/tag1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725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VALUE" val="2"/>
</p:tagLst>
</file>

<file path=ppt/tags/tag104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725"/>
  <p:tag name="KSO_WM_TEMPLATE_CATEGORY" val="custom"/>
  <p:tag name="KSO_WM_SLIDE_INDEX" val="4"/>
  <p:tag name="KSO_WM_SLIDE_ID" val="custom20236725_4"/>
  <p:tag name="KSO_WM_TEMPLATE_MASTER_TYPE" val="0"/>
  <p:tag name="KSO_WM_SLIDE_LAYOUT" val="a_l"/>
  <p:tag name="KSO_WM_SLIDE_LAYOUT_CNT" val="1_1"/>
  <p:tag name="KSO_WM_SLIDE_DIAGTYPE" val="l"/>
</p:tagLst>
</file>

<file path=ppt/tags/tag10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  <p:tag name="KSO_WM_UNIT_PRESET_TEXT" val="添加章节标题"/>
  <p:tag name="KSO_WM_UNIT_TEXT_TYPE" val="1"/>
</p:tagLst>
</file>

<file path=ppt/tags/tag10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custom20236725_7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</p:tagLst>
</file>

<file path=ppt/tags/tag10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7"/>
  <p:tag name="KSO_WM_SLIDE_ID" val="custom20236725_7"/>
  <p:tag name="KSO_WM_TEMPLATE_MASTER_TYPE" val="0"/>
  <p:tag name="KSO_WM_SLIDE_LAYOUT" val="a_e"/>
  <p:tag name="KSO_WM_SLIDE_LAYOUT_CNT" val="1_1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  <p:tag name="KSO_WM_UNIT_PRESET_TEXT" val="单击此处添加标题"/>
  <p:tag name="KSO_WM_UNIT_TEXT_TYPE" val="1"/>
</p:tagLst>
</file>

<file path=ppt/tags/tag1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20236725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PRESET_TEXT" val="单击此处添加文本"/>
  <p:tag name="KSO_WM_UNIT_TEXT_TYPE" val="1"/>
</p:tagLst>
</file>

<file path=ppt/tags/tag110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8"/>
  <p:tag name="KSO_WM_SLIDE_ID" val="custom2023672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6953_3*a*1"/>
  <p:tag name="KSO_WM_TEMPLATE_CATEGORY" val="diagram"/>
  <p:tag name="KSO_WM_TEMPLATE_INDEX" val="20236953"/>
  <p:tag name="KSO_WM_UNIT_LAYERLEVEL" val="1"/>
  <p:tag name="KSO_WM_TAG_VERSION" val="3.0"/>
  <p:tag name="KSO_WM_BEAUTIFY_FLAG" val="#wm#"/>
  <p:tag name="KSO_WM_UNIT_PRESET_TEXT" val="单击此处添加标题"/>
  <p:tag name="KSO_WM_UNIT_TEXT_TYPE" val="1"/>
  <p:tag name="KSO_WM_UNIT_TEXT_FILL_FORE_SCHEMECOLOR_INDEX" val="13"/>
  <p:tag name="KSO_WM_UNIT_TEXT_FILL_TYPE" val="1"/>
  <p:tag name="KSO_WM_UNIT_USESOURCEFORMAT_APPLY" val="0"/>
</p:tagLst>
</file>

<file path=ppt/tags/tag112.xml><?xml version="1.0" encoding="utf-8"?>
<p:tagLst xmlns:p="http://schemas.openxmlformats.org/presentationml/2006/main">
  <p:tag name="KSO_WM_SLIDE_ID" val="diagram20236953_3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4"/>
  <p:tag name="KSO_WM_SLIDE_INDEX" val="3"/>
  <p:tag name="KSO_WM_SLIDE_SIZE" val="787.3*270.586"/>
  <p:tag name="KSO_WM_SLIDE_POSITION" val="82.6*179.814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6725"/>
  <p:tag name="KSO_WM_SLIDE_LAYOUT" val="a_l"/>
  <p:tag name="KSO_WM_SLIDE_LAYOUT_CNT" val="1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a*1"/>
  <p:tag name="KSO_WM_TEMPLATE_CATEGORY" val="diagram"/>
  <p:tag name="KSO_WM_TEMPLATE_INDEX" val="20236917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VALUE" val="26"/>
  <p:tag name="KSO_WM_UNIT_PRESET_TEXT" val="单击此处添加标题"/>
  <p:tag name="KSO_WM_UNIT_TEXT_TYPE" val="1"/>
  <p:tag name="KSO_WM_UNIT_TEXT_FILL_FORE_SCHEMECOLOR_INDEX" val="13"/>
  <p:tag name="KSO_WM_UNIT_TEXT_FILL_TYPE" val="1"/>
  <p:tag name="KSO_WM_UNIT_USESOURCEFORMAT_APPLY" val="0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l_h_i*1_4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46799999475479126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l_h_i*1_2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46799999475479126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l_h_i*1_3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46799999475479126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l_h_i*1_1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46799999475479126,&quot;transparency&quot;:0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l_i*1_1"/>
  <p:tag name="KSO_WM_TEMPLATE_CATEGORY" val="diagram"/>
  <p:tag name="KSO_WM_TEMPLATE_INDEX" val="20236917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l_i*1_2"/>
  <p:tag name="KSO_WM_TEMPLATE_CATEGORY" val="diagram"/>
  <p:tag name="KSO_WM_TEMPLATE_INDEX" val="20236917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gradient&quot;:[{&quot;brightness&quot;:0.6000000238418579,&quot;colorType&quot;:1,&quot;foreColorIndex&quot;:5,&quot;pos&quot;:0.11999999731779099,&quot;transparency&quot;:0},{&quot;brightness&quot;:0,&quot;colorType&quot;:1,&quot;foreColorIndex&quot;:5,&quot;pos&quot;:0.33000001311302185,&quot;transparency&quot;:0},{&quot;brightness&quot;:-0.25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SHADOW_SCHEMECOLOR_INDEX" val="5"/>
  <p:tag name="KSO_WM_UNIT_USESOURCEFORMAT_APPLY" val="0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l_i*1_3"/>
  <p:tag name="KSO_WM_TEMPLATE_CATEGORY" val="diagram"/>
  <p:tag name="KSO_WM_TEMPLATE_INDEX" val="20236917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l_x*1_1"/>
  <p:tag name="KSO_WM_TEMPLATE_CATEGORY" val="diagram"/>
  <p:tag name="KSO_WM_TEMPLATE_INDEX" val="20236917"/>
  <p:tag name="KSO_WM_UNIT_LAYERLEVEL" val="1_1"/>
  <p:tag name="KSO_WM_TAG_VERSION" val="3.0"/>
  <p:tag name="KSO_WM_BEAUTIFY_FLAG" val="#wm#"/>
  <p:tag name="KSO_WM_DIAGRAM_GROUP_CODE" val="l1-1"/>
  <p:tag name="KSO_WM_UNIT_TYPE" val="l_x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UNIT_VALUE" val="69*79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SHADOW_SCHEMECOLOR_INDEX" val="5"/>
  <p:tag name="KSO_WM_UNIT_USESOURCEFORMAT_APPLY" val="0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6917_4*l_h_f*1_3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请尽量言简意赅的阐述观点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6917_4*l_h_a*1_3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-0.25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3"/>
  <p:tag name="KSO_WM_UNIT_TEXT_FILL_TYPE" val="3"/>
  <p:tag name="KSO_WM_UNIT_TEXT_TYPE" val="1"/>
  <p:tag name="KSO_WM_UNIT_USESOURCEFORMAT_APPLY" val="0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6917_4*l_h_f*1_1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请尽量言简意赅的阐述观点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6917_4*l_h_a*1_1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-0.25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3"/>
  <p:tag name="KSO_WM_UNIT_TEXT_FILL_TYPE" val="3"/>
  <p:tag name="KSO_WM_UNIT_TEXT_TYPE" val="1"/>
  <p:tag name="KSO_WM_UNIT_USESOURCEFORMAT_APPLY" val="0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6917_4*l_h_f*1_4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请尽量言简意赅的阐述观点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6917_4*l_h_a*1_4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-0.25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3"/>
  <p:tag name="KSO_WM_UNIT_TEXT_FILL_TYPE" val="3"/>
  <p:tag name="KSO_WM_UNIT_TEXT_TYPE" val="1"/>
  <p:tag name="KSO_WM_UNIT_USESOURCEFORMAT_APPLY" val="0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7_4*l_i*1_4"/>
  <p:tag name="KSO_WM_TEMPLATE_CATEGORY" val="diagram"/>
  <p:tag name="KSO_WM_TEMPLATE_INDEX" val="20236917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gradient&quot;:[{&quot;brightness&quot;:0.6000000238418579,&quot;colorType&quot;:1,&quot;foreColorIndex&quot;:5,&quot;pos&quot;:0.11999999731779099,&quot;transparency&quot;:0},{&quot;brightness&quot;:0,&quot;colorType&quot;:1,&quot;foreColorIndex&quot;:5,&quot;pos&quot;:0.33000001311302185,&quot;transparency&quot;:0},{&quot;brightness&quot;:-0.25,&quot;colorType&quot;:1,&quot;foreColorIndex&quot;:5,&quot;pos&quot;:0.7099999785423279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SHADOW_SCHEMECOLOR_INDEX" val="5"/>
  <p:tag name="KSO_WM_UNIT_USESOURCEFORMAT_APPLY" val="0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6917_4*l_h_f*1_5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请尽量言简意赅的阐述观点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6917_4*l_h_a*1_5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-0.25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3"/>
  <p:tag name="KSO_WM_UNIT_TEXT_FILL_TYPE" val="3"/>
  <p:tag name="KSO_WM_UNIT_TEXT_TYPE" val="1"/>
  <p:tag name="KSO_WM_UNIT_USESOURCEFORMAT_APPLY" val="0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6917_4*l_h_f*1_2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请尽量言简意赅的阐述观点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6917_4*l_h_a*1_2_1"/>
  <p:tag name="KSO_WM_TEMPLATE_CATEGORY" val="diagram"/>
  <p:tag name="KSO_WM_TEMPLATE_INDEX" val="2023691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1.8,&quot;left&quot;:75.5,&quot;top&quot;:153.7,&quot;width&quot;:831.145712281064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36000001430511475,&quot;transparency&quot;:0},{&quot;brightness&quot;:-0.25,&quot;colorType&quot;:1,&quot;foreColorIndex&quot;:5,&quot;pos&quot;:0.9999899864196777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3"/>
  <p:tag name="KSO_WM_UNIT_TEXT_FILL_TYPE" val="3"/>
  <p:tag name="KSO_WM_UNIT_TEXT_TYPE" val="1"/>
  <p:tag name="KSO_WM_UNIT_USESOURCEFORMAT_APPLY" val="0"/>
</p:tagLst>
</file>

<file path=ppt/tags/tag133.xml><?xml version="1.0" encoding="utf-8"?>
<p:tagLst xmlns:p="http://schemas.openxmlformats.org/presentationml/2006/main">
  <p:tag name="KSO_WM_SLIDE_ID" val="diagram20236917_4"/>
  <p:tag name="KSO_WM_TEMPLATE_SUBCATEGORY" val="0"/>
  <p:tag name="KSO_WM_TEMPLATE_MASTER_TYPE" val="0"/>
  <p:tag name="KSO_WM_TEMPLATE_COLOR_TYPE" val="0"/>
  <p:tag name="KSO_WM_SLIDE_ITEM_CNT" val="5"/>
  <p:tag name="KSO_WM_SLIDE_INDEX" val="4"/>
  <p:tag name="KSO_WM_TAG_VERSION" val="3.0"/>
  <p:tag name="KSO_WM_BEAUTIFY_FLAG" val="#wm#"/>
  <p:tag name="KSO_WM_TEMPLATE_CATEGORY" val="custom"/>
  <p:tag name="KSO_WM_TEMPLATE_INDEX" val="20236725"/>
  <p:tag name="KSO_WM_SLIDE_LAYOUT" val="a_l"/>
  <p:tag name="KSO_WM_SLIDE_LAYOUT_CNT" val="1_1"/>
  <p:tag name="KSO_WM_SLIDE_TYPE" val="text"/>
  <p:tag name="KSO_WM_SLIDE_SUBTYPE" val="diag"/>
  <p:tag name="KSO_WM_SLIDE_SIZE" val="809.05*321.8"/>
  <p:tag name="KSO_WM_SLIDE_POSITION" val="75.5*153.7"/>
  <p:tag name="KSO_WM_DIAGRAM_GROUP_CODE" val="l1-1"/>
  <p:tag name="KSO_WM_SLIDE_DIAGTYPE" val="l"/>
</p:tagLst>
</file>

<file path=ppt/tags/tag1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</p:tagLst>
</file>

<file path=ppt/tags/tag1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6725_9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</p:tagLst>
</file>

<file path=ppt/tags/tag136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6725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</p:tagLst>
</file>

<file path=ppt/tags/tag13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6725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</p:tagLst>
</file>

<file path=ppt/tags/tag138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9"/>
  <p:tag name="KSO_WM_SLIDE_ID" val="custom20236725_9"/>
  <p:tag name="KSO_WM_TEMPLATE_MASTER_TYPE" val="0"/>
  <p:tag name="KSO_WM_SLIDE_LAYOUT" val="a_b_f"/>
  <p:tag name="KSO_WM_SLIDE_LAYOUT_CNT" val="1_1_2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00000419-1">
      <a:dk1>
        <a:srgbClr val="333333"/>
      </a:dk1>
      <a:lt1>
        <a:srgbClr val="FFFFFF"/>
      </a:lt1>
      <a:dk2>
        <a:srgbClr val="102544"/>
      </a:dk2>
      <a:lt2>
        <a:srgbClr val="EFF4FB"/>
      </a:lt2>
      <a:accent1>
        <a:srgbClr val="749FDE"/>
      </a:accent1>
      <a:accent2>
        <a:srgbClr val="2E69C0"/>
      </a:accent2>
      <a:accent3>
        <a:srgbClr val="7486DE"/>
      </a:accent3>
      <a:accent4>
        <a:srgbClr val="7C74DE"/>
      </a:accent4>
      <a:accent5>
        <a:srgbClr val="9574DE"/>
      </a:accent5>
      <a:accent6>
        <a:srgbClr val="AE74DE"/>
      </a:accent6>
      <a:hlink>
        <a:srgbClr val="304FFE"/>
      </a:hlink>
      <a:folHlink>
        <a:srgbClr val="492067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750</Words>
  <Application>WPS 演示</Application>
  <PresentationFormat>宽屏</PresentationFormat>
  <Paragraphs>59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江城圆体 400W</vt:lpstr>
      <vt:lpstr>等线</vt:lpstr>
      <vt:lpstr>Arial</vt:lpstr>
      <vt:lpstr>微软雅黑</vt:lpstr>
      <vt:lpstr>Arial Unicode MS</vt:lpstr>
      <vt:lpstr>Calibri</vt:lpstr>
      <vt:lpstr>WPS</vt:lpstr>
      <vt:lpstr>Office 主题​​</vt:lpstr>
      <vt:lpstr>镀层针孔怎么解决</vt:lpstr>
      <vt:lpstr>铜件5微米产生针孔</vt:lpstr>
      <vt:lpstr>详情分析  新开缸不会产生针孔，但是随着生产的进行就开始出现图一状的彗星尾亮纹 随着使用时间的延长，铜件产品开始出现针孔（铝件没有），并且是从一挂的底部开始，严重的时候，慢慢整挂产品都有。</vt:lpstr>
      <vt:lpstr>原因分析</vt:lpstr>
      <vt:lpstr>分析问题的思路</vt:lpstr>
      <vt:lpstr>详细思路解析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7</cp:revision>
  <dcterms:created xsi:type="dcterms:W3CDTF">2023-08-09T12:44:00Z</dcterms:created>
  <dcterms:modified xsi:type="dcterms:W3CDTF">2026-06-29T07:30:06Z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D763F4094B67422D85A29D0ACC30672B_12</vt:lpwstr>
  </property>
</Properties>
</file>