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7.webp" ContentType="image/webp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61" r:id="rId5"/>
    <p:sldId id="259" r:id="rId6"/>
    <p:sldId id="263" r:id="rId7"/>
    <p:sldId id="265" r:id="rId8"/>
    <p:sldId id="266" r:id="rId9"/>
    <p:sldId id="260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microsoft.com/office/2007/relationships/hdphoto" Target="../media/image2.wdp"/><Relationship Id="rId5" Type="http://schemas.openxmlformats.org/officeDocument/2006/relationships/image" Target="../media/image1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tags" Target="../tags/tag17.xml"/><Relationship Id="rId2" Type="http://schemas.openxmlformats.org/officeDocument/2006/relationships/tags" Target="../tags/tag1.xml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9" Type="http://schemas.openxmlformats.org/officeDocument/2006/relationships/tags" Target="../tags/tag88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image" Target="../media/image3.jpeg"/><Relationship Id="rId10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  <a:gs pos="5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0" y="5802312"/>
            <a:ext cx="1055687" cy="1055688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 contrast="100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0633" y="0"/>
            <a:ext cx="4971367" cy="4971368"/>
          </a:xfrm>
          <a:custGeom>
            <a:avLst/>
            <a:gdLst>
              <a:gd name="connsiteX0" fmla="*/ 0 w 4455198"/>
              <a:gd name="connsiteY0" fmla="*/ 0 h 4455198"/>
              <a:gd name="connsiteX1" fmla="*/ 2227599 w 4455198"/>
              <a:gd name="connsiteY1" fmla="*/ 0 h 4455198"/>
              <a:gd name="connsiteX2" fmla="*/ 4455198 w 4455198"/>
              <a:gd name="connsiteY2" fmla="*/ 2227599 h 4455198"/>
              <a:gd name="connsiteX3" fmla="*/ 4455198 w 4455198"/>
              <a:gd name="connsiteY3" fmla="*/ 4455198 h 4455198"/>
              <a:gd name="connsiteX4" fmla="*/ 0 w 4455198"/>
              <a:gd name="connsiteY4" fmla="*/ 0 h 445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5198" h="4455198">
                <a:moveTo>
                  <a:pt x="0" y="0"/>
                </a:moveTo>
                <a:lnTo>
                  <a:pt x="2227599" y="0"/>
                </a:lnTo>
                <a:cubicBezTo>
                  <a:pt x="2227599" y="1230269"/>
                  <a:pt x="3224929" y="2227599"/>
                  <a:pt x="4455198" y="2227599"/>
                </a:cubicBezTo>
                <a:lnTo>
                  <a:pt x="4455198" y="4455198"/>
                </a:lnTo>
                <a:cubicBezTo>
                  <a:pt x="1994660" y="4455198"/>
                  <a:pt x="0" y="2460538"/>
                  <a:pt x="0" y="0"/>
                </a:cubicBezTo>
                <a:close/>
              </a:path>
            </a:pathLst>
          </a:custGeom>
        </p:spPr>
      </p:pic>
      <p:sp>
        <p:nvSpPr>
          <p:cNvPr id="11" name="任意多边形: 形状 10"/>
          <p:cNvSpPr/>
          <p:nvPr userDrawn="1">
            <p:custDataLst>
              <p:tags r:id="rId7"/>
            </p:custDataLst>
          </p:nvPr>
        </p:nvSpPr>
        <p:spPr>
          <a:xfrm flipH="1" flipV="1">
            <a:off x="6426266" y="0"/>
            <a:ext cx="5765734" cy="5776914"/>
          </a:xfrm>
          <a:custGeom>
            <a:avLst/>
            <a:gdLst>
              <a:gd name="connsiteX0" fmla="*/ 0 w 3976914"/>
              <a:gd name="connsiteY0" fmla="*/ 0 h 3984625"/>
              <a:gd name="connsiteX1" fmla="*/ 3976914 w 3976914"/>
              <a:gd name="connsiteY1" fmla="*/ 3976914 h 3984625"/>
              <a:gd name="connsiteX2" fmla="*/ 3976719 w 3976914"/>
              <a:gd name="connsiteY2" fmla="*/ 3984625 h 3984625"/>
              <a:gd name="connsiteX3" fmla="*/ 2582139 w 3976914"/>
              <a:gd name="connsiteY3" fmla="*/ 3984625 h 3984625"/>
              <a:gd name="connsiteX4" fmla="*/ 2582528 w 3976914"/>
              <a:gd name="connsiteY4" fmla="*/ 3976914 h 3984625"/>
              <a:gd name="connsiteX5" fmla="*/ 0 w 3976914"/>
              <a:gd name="connsiteY5" fmla="*/ 1394386 h 398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6914" h="3984625">
                <a:moveTo>
                  <a:pt x="0" y="0"/>
                </a:moveTo>
                <a:cubicBezTo>
                  <a:pt x="2196389" y="0"/>
                  <a:pt x="3976914" y="1780525"/>
                  <a:pt x="3976914" y="3976914"/>
                </a:cubicBezTo>
                <a:lnTo>
                  <a:pt x="3976719" y="3984625"/>
                </a:lnTo>
                <a:lnTo>
                  <a:pt x="2582139" y="3984625"/>
                </a:lnTo>
                <a:lnTo>
                  <a:pt x="2582528" y="3976914"/>
                </a:lnTo>
                <a:cubicBezTo>
                  <a:pt x="2582528" y="2550623"/>
                  <a:pt x="1426291" y="1394386"/>
                  <a:pt x="0" y="139438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11"/>
          <p:cNvSpPr/>
          <p:nvPr userDrawn="1">
            <p:custDataLst>
              <p:tags r:id="rId8"/>
            </p:custDataLst>
          </p:nvPr>
        </p:nvSpPr>
        <p:spPr>
          <a:xfrm flipH="1" flipV="1">
            <a:off x="10150846" y="0"/>
            <a:ext cx="2041154" cy="2041154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85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任意多边形: 形状 12"/>
          <p:cNvSpPr/>
          <p:nvPr userDrawn="1">
            <p:custDataLst>
              <p:tags r:id="rId9"/>
            </p:custDataLst>
          </p:nvPr>
        </p:nvSpPr>
        <p:spPr>
          <a:xfrm>
            <a:off x="7933082" y="5776912"/>
            <a:ext cx="3585818" cy="1081087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10"/>
            </p:custDataLst>
          </p:nvPr>
        </p:nvSpPr>
        <p:spPr>
          <a:xfrm>
            <a:off x="6946608" y="5568399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 userDrawn="1">
            <p:custDataLst>
              <p:tags r:id="rId11"/>
            </p:custDataLst>
          </p:nvPr>
        </p:nvCxnSpPr>
        <p:spPr>
          <a:xfrm>
            <a:off x="1067581" y="863874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>
            <p:custDataLst>
              <p:tags r:id="rId12"/>
            </p:custDataLst>
          </p:nvPr>
        </p:nvCxnSpPr>
        <p:spPr>
          <a:xfrm>
            <a:off x="1067581" y="920961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>
            <p:custDataLst>
              <p:tags r:id="rId13"/>
            </p:custDataLst>
          </p:nvPr>
        </p:nvCxnSpPr>
        <p:spPr>
          <a:xfrm>
            <a:off x="1067581" y="978048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14"/>
            </p:custDataLst>
          </p:nvPr>
        </p:nvSpPr>
        <p:spPr>
          <a:xfrm>
            <a:off x="1067581" y="1615544"/>
            <a:ext cx="5646700" cy="208634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15"/>
            </p:custDataLst>
          </p:nvPr>
        </p:nvSpPr>
        <p:spPr>
          <a:xfrm>
            <a:off x="1067581" y="3845884"/>
            <a:ext cx="5646700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9"/>
            </p:custDataLst>
          </p:nvPr>
        </p:nvSpPr>
        <p:spPr>
          <a:xfrm>
            <a:off x="1365140" y="6787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20"/>
            </p:custDataLst>
          </p:nvPr>
        </p:nvSpPr>
        <p:spPr>
          <a:xfrm>
            <a:off x="1067581" y="5254864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 flipH="1" flipV="1">
            <a:off x="8483599" y="0"/>
            <a:ext cx="3708400" cy="1118044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 flipH="1" flipV="1">
            <a:off x="9431652" y="739775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>
            <a:off x="0" y="5802312"/>
            <a:ext cx="1055687" cy="1055688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 userDrawn="1">
            <p:custDataLst>
              <p:tags r:id="rId6"/>
            </p:custDataLst>
          </p:nvPr>
        </p:nvSpPr>
        <p:spPr>
          <a:xfrm>
            <a:off x="8483598" y="802733"/>
            <a:ext cx="482602" cy="48260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055687" y="503490"/>
            <a:ext cx="1687513" cy="1081088"/>
          </a:xfrm>
        </p:spPr>
        <p:txBody>
          <a:bodyPr wrap="square"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3"/>
            </p:custDataLst>
          </p:nvPr>
        </p:nvSpPr>
        <p:spPr>
          <a:xfrm>
            <a:off x="7933082" y="5776913"/>
            <a:ext cx="3585818" cy="1081087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4"/>
            </p:custDataLst>
          </p:nvPr>
        </p:nvSpPr>
        <p:spPr>
          <a:xfrm>
            <a:off x="6946608" y="5568399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5"/>
            </p:custDataLst>
          </p:nvPr>
        </p:nvSpPr>
        <p:spPr>
          <a:xfrm flipH="1" flipV="1">
            <a:off x="6415314" y="0"/>
            <a:ext cx="5776686" cy="5776686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85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1" y="5194298"/>
            <a:ext cx="1663700" cy="1663702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526400" y="3625730"/>
            <a:ext cx="5903100" cy="1790041"/>
          </a:xfrm>
        </p:spPr>
        <p:txBody>
          <a:bodyPr wrap="square" anchor="t" anchorCtr="0">
            <a:normAutofit/>
          </a:bodyPr>
          <a:lstStyle>
            <a:lvl1pPr algn="l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1524000" y="1859048"/>
            <a:ext cx="5903100" cy="1663702"/>
          </a:xfrm>
        </p:spPr>
        <p:txBody>
          <a:bodyPr wrap="none" anchor="b" anchorCtr="0">
            <a:normAutofit/>
          </a:bodyPr>
          <a:lstStyle>
            <a:lvl1pPr marL="0" indent="0" algn="l">
              <a:buNone/>
              <a:defRPr sz="7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  <a:gs pos="5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 userDrawn="1">
            <p:custDataLst>
              <p:tags r:id="rId3"/>
            </p:custDataLst>
          </p:nvPr>
        </p:nvSpPr>
        <p:spPr>
          <a:xfrm>
            <a:off x="7933082" y="5776912"/>
            <a:ext cx="3585818" cy="1081087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4"/>
            </p:custDataLst>
          </p:nvPr>
        </p:nvSpPr>
        <p:spPr>
          <a:xfrm>
            <a:off x="6946608" y="5568399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5"/>
            </p:custDataLst>
          </p:nvPr>
        </p:nvSpPr>
        <p:spPr>
          <a:xfrm>
            <a:off x="0" y="5802312"/>
            <a:ext cx="1055687" cy="1055688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3" name="直接连接符 12"/>
          <p:cNvCxnSpPr/>
          <p:nvPr userDrawn="1">
            <p:custDataLst>
              <p:tags r:id="rId6"/>
            </p:custDataLst>
          </p:nvPr>
        </p:nvCxnSpPr>
        <p:spPr>
          <a:xfrm>
            <a:off x="1067581" y="863874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7"/>
            </p:custDataLst>
          </p:nvPr>
        </p:nvCxnSpPr>
        <p:spPr>
          <a:xfrm>
            <a:off x="1067581" y="920961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8"/>
            </p:custDataLst>
          </p:nvPr>
        </p:nvCxnSpPr>
        <p:spPr>
          <a:xfrm>
            <a:off x="1067581" y="978048"/>
            <a:ext cx="173050" cy="0"/>
          </a:xfrm>
          <a:prstGeom prst="line">
            <a:avLst/>
          </a:prstGeom>
          <a:ln w="190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: 形状 8"/>
          <p:cNvSpPr/>
          <p:nvPr userDrawn="1">
            <p:custDataLst>
              <p:tags r:id="rId9"/>
            </p:custDataLst>
          </p:nvPr>
        </p:nvSpPr>
        <p:spPr>
          <a:xfrm flipH="1" flipV="1">
            <a:off x="10150845" y="0"/>
            <a:ext cx="2041155" cy="2041155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85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0633" y="2"/>
            <a:ext cx="4971367" cy="4971368"/>
          </a:xfrm>
          <a:custGeom>
            <a:avLst/>
            <a:gdLst>
              <a:gd name="connsiteX0" fmla="*/ 0 w 4723034"/>
              <a:gd name="connsiteY0" fmla="*/ 0 h 4723035"/>
              <a:gd name="connsiteX1" fmla="*/ 2361517 w 4723034"/>
              <a:gd name="connsiteY1" fmla="*/ 0 h 4723035"/>
              <a:gd name="connsiteX2" fmla="*/ 4723034 w 4723034"/>
              <a:gd name="connsiteY2" fmla="*/ 2361518 h 4723035"/>
              <a:gd name="connsiteX3" fmla="*/ 4723034 w 4723034"/>
              <a:gd name="connsiteY3" fmla="*/ 4723035 h 4723035"/>
              <a:gd name="connsiteX4" fmla="*/ 0 w 4723034"/>
              <a:gd name="connsiteY4" fmla="*/ 0 h 472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3034" h="4723035">
                <a:moveTo>
                  <a:pt x="0" y="0"/>
                </a:moveTo>
                <a:lnTo>
                  <a:pt x="2361517" y="0"/>
                </a:lnTo>
                <a:cubicBezTo>
                  <a:pt x="2361517" y="1304230"/>
                  <a:pt x="3418804" y="2361518"/>
                  <a:pt x="4723034" y="2361518"/>
                </a:cubicBezTo>
                <a:lnTo>
                  <a:pt x="4723034" y="4723035"/>
                </a:lnTo>
                <a:cubicBezTo>
                  <a:pt x="2114574" y="4723035"/>
                  <a:pt x="0" y="2608460"/>
                  <a:pt x="0" y="0"/>
                </a:cubicBezTo>
                <a:close/>
              </a:path>
            </a:pathLst>
          </a:custGeom>
        </p:spPr>
      </p:pic>
      <p:sp>
        <p:nvSpPr>
          <p:cNvPr id="19" name="任意多边形: 形状 18"/>
          <p:cNvSpPr/>
          <p:nvPr userDrawn="1">
            <p:custDataLst>
              <p:tags r:id="rId12"/>
            </p:custDataLst>
          </p:nvPr>
        </p:nvSpPr>
        <p:spPr>
          <a:xfrm flipH="1" flipV="1">
            <a:off x="6426267" y="0"/>
            <a:ext cx="5765733" cy="5776914"/>
          </a:xfrm>
          <a:custGeom>
            <a:avLst/>
            <a:gdLst>
              <a:gd name="connsiteX0" fmla="*/ 0 w 3976914"/>
              <a:gd name="connsiteY0" fmla="*/ 0 h 3984625"/>
              <a:gd name="connsiteX1" fmla="*/ 3976914 w 3976914"/>
              <a:gd name="connsiteY1" fmla="*/ 3976914 h 3984625"/>
              <a:gd name="connsiteX2" fmla="*/ 3976719 w 3976914"/>
              <a:gd name="connsiteY2" fmla="*/ 3984625 h 3984625"/>
              <a:gd name="connsiteX3" fmla="*/ 2582139 w 3976914"/>
              <a:gd name="connsiteY3" fmla="*/ 3984625 h 3984625"/>
              <a:gd name="connsiteX4" fmla="*/ 2582528 w 3976914"/>
              <a:gd name="connsiteY4" fmla="*/ 3976914 h 3984625"/>
              <a:gd name="connsiteX5" fmla="*/ 0 w 3976914"/>
              <a:gd name="connsiteY5" fmla="*/ 1394386 h 398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6914" h="3984625">
                <a:moveTo>
                  <a:pt x="0" y="0"/>
                </a:moveTo>
                <a:cubicBezTo>
                  <a:pt x="2196389" y="0"/>
                  <a:pt x="3976914" y="1780525"/>
                  <a:pt x="3976914" y="3976914"/>
                </a:cubicBezTo>
                <a:lnTo>
                  <a:pt x="3976719" y="3984625"/>
                </a:lnTo>
                <a:lnTo>
                  <a:pt x="2582139" y="3984625"/>
                </a:lnTo>
                <a:lnTo>
                  <a:pt x="2582528" y="3976914"/>
                </a:lnTo>
                <a:cubicBezTo>
                  <a:pt x="2582528" y="2550623"/>
                  <a:pt x="1426291" y="1394386"/>
                  <a:pt x="0" y="139438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13"/>
            </p:custDataLst>
          </p:nvPr>
        </p:nvSpPr>
        <p:spPr>
          <a:xfrm>
            <a:off x="1067581" y="1438875"/>
            <a:ext cx="5841220" cy="209035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14"/>
            </p:custDataLst>
          </p:nvPr>
        </p:nvSpPr>
        <p:spPr>
          <a:xfrm>
            <a:off x="1067581" y="3673225"/>
            <a:ext cx="5841220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8"/>
            </p:custDataLst>
          </p:nvPr>
        </p:nvSpPr>
        <p:spPr>
          <a:xfrm>
            <a:off x="1446737" y="666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9"/>
            </p:custDataLst>
          </p:nvPr>
        </p:nvSpPr>
        <p:spPr>
          <a:xfrm>
            <a:off x="1067581" y="5258398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20" Type="http://schemas.openxmlformats.org/officeDocument/2006/relationships/tags" Target="../tags/tag97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96.xml"/><Relationship Id="rId18" Type="http://schemas.openxmlformats.org/officeDocument/2006/relationships/tags" Target="../tags/tag95.xml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tags" Target="../tags/tag8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13"/>
            </p:custDataLst>
          </p:nvPr>
        </p:nvSpPr>
        <p:spPr>
          <a:xfrm>
            <a:off x="10941050" y="6104029"/>
            <a:ext cx="1250950" cy="753971"/>
          </a:xfrm>
          <a:custGeom>
            <a:avLst/>
            <a:gdLst>
              <a:gd name="connsiteX0" fmla="*/ 1250950 w 1250950"/>
              <a:gd name="connsiteY0" fmla="*/ 0 h 753971"/>
              <a:gd name="connsiteX1" fmla="*/ 1250950 w 1250950"/>
              <a:gd name="connsiteY1" fmla="*/ 753971 h 753971"/>
              <a:gd name="connsiteX2" fmla="*/ 0 w 1250950"/>
              <a:gd name="connsiteY2" fmla="*/ 753971 h 753971"/>
              <a:gd name="connsiteX3" fmla="*/ 4704 w 1250950"/>
              <a:gd name="connsiteY3" fmla="*/ 744208 h 753971"/>
              <a:gd name="connsiteX4" fmla="*/ 1056691 w 1250950"/>
              <a:gd name="connsiteY4" fmla="*/ 13476 h 753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950" h="753971">
                <a:moveTo>
                  <a:pt x="1250950" y="0"/>
                </a:moveTo>
                <a:lnTo>
                  <a:pt x="1250950" y="753971"/>
                </a:lnTo>
                <a:lnTo>
                  <a:pt x="0" y="753971"/>
                </a:lnTo>
                <a:lnTo>
                  <a:pt x="4704" y="744208"/>
                </a:lnTo>
                <a:cubicBezTo>
                  <a:pt x="215501" y="356165"/>
                  <a:pt x="601588" y="77164"/>
                  <a:pt x="1056691" y="1347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4"/>
            </p:custDataLst>
          </p:nvPr>
        </p:nvSpPr>
        <p:spPr>
          <a:xfrm>
            <a:off x="10941050" y="6350351"/>
            <a:ext cx="1034820" cy="261325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00.xml"/><Relationship Id="rId3" Type="http://schemas.openxmlformats.org/officeDocument/2006/relationships/image" Target="../media/image4.png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4" Type="http://schemas.openxmlformats.org/officeDocument/2006/relationships/slideLayout" Target="../slideLayouts/slideLayout14.xml"/><Relationship Id="rId13" Type="http://schemas.openxmlformats.org/officeDocument/2006/relationships/tags" Target="../tags/tag113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tags" Target="../tags/tag10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16.xml"/><Relationship Id="rId3" Type="http://schemas.openxmlformats.org/officeDocument/2006/relationships/image" Target="../media/image5.jpeg"/><Relationship Id="rId2" Type="http://schemas.openxmlformats.org/officeDocument/2006/relationships/tags" Target="../tags/tag115.xml"/><Relationship Id="rId1" Type="http://schemas.openxmlformats.org/officeDocument/2006/relationships/tags" Target="../tags/tag11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19.xml"/><Relationship Id="rId3" Type="http://schemas.openxmlformats.org/officeDocument/2006/relationships/image" Target="../media/image6.jpeg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22.xml"/><Relationship Id="rId3" Type="http://schemas.openxmlformats.org/officeDocument/2006/relationships/image" Target="../media/image7.webp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25.xml"/><Relationship Id="rId3" Type="http://schemas.openxmlformats.org/officeDocument/2006/relationships/image" Target="../media/image8.jpeg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2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tags" Target="../tags/tag1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镀层容易发黄变色的原因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  <p:pic>
        <p:nvPicPr>
          <p:cNvPr id="11" name="图片 10" descr="镀小助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845"/>
            <a:ext cx="1771015" cy="17710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>
            <p:custDataLst>
              <p:tags r:id="rId1"/>
            </p:custDataLst>
          </p:nvPr>
        </p:nvSpPr>
        <p:spPr>
          <a:xfrm>
            <a:off x="803274" y="2280556"/>
            <a:ext cx="5220000" cy="1584000"/>
          </a:xfrm>
          <a:prstGeom prst="roundRect">
            <a:avLst>
              <a:gd name="adj" fmla="val 5039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>
            <p:custDataLst>
              <p:tags r:id="rId2"/>
            </p:custDataLst>
          </p:nvPr>
        </p:nvSpPr>
        <p:spPr>
          <a:xfrm>
            <a:off x="803274" y="4009571"/>
            <a:ext cx="5220000" cy="1584000"/>
          </a:xfrm>
          <a:prstGeom prst="roundRect">
            <a:avLst>
              <a:gd name="adj" fmla="val 5039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>
            <p:custDataLst>
              <p:tags r:id="rId3"/>
            </p:custDataLst>
          </p:nvPr>
        </p:nvSpPr>
        <p:spPr>
          <a:xfrm>
            <a:off x="6168726" y="2280556"/>
            <a:ext cx="5220000" cy="1584000"/>
          </a:xfrm>
          <a:prstGeom prst="roundRect">
            <a:avLst>
              <a:gd name="adj" fmla="val 5039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>
            <p:custDataLst>
              <p:tags r:id="rId4"/>
            </p:custDataLst>
          </p:nvPr>
        </p:nvSpPr>
        <p:spPr>
          <a:xfrm>
            <a:off x="6168726" y="4009571"/>
            <a:ext cx="5220000" cy="1584000"/>
          </a:xfrm>
          <a:prstGeom prst="roundRect">
            <a:avLst>
              <a:gd name="adj" fmla="val 5039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序号"/>
          <p:cNvSpPr txBox="1"/>
          <p:nvPr>
            <p:custDataLst>
              <p:tags r:id="rId5"/>
            </p:custDataLst>
          </p:nvPr>
        </p:nvSpPr>
        <p:spPr>
          <a:xfrm>
            <a:off x="870268" y="2686683"/>
            <a:ext cx="1169759" cy="6990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+mn-ea"/>
              </a:rPr>
              <a:t>01</a:t>
            </a:r>
            <a:endParaRPr lang="en-US" sz="32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9" name="项标题"/>
          <p:cNvSpPr txBox="1"/>
          <p:nvPr>
            <p:custDataLst>
              <p:tags r:id="rId6"/>
            </p:custDataLst>
          </p:nvPr>
        </p:nvSpPr>
        <p:spPr>
          <a:xfrm>
            <a:off x="2174367" y="2696153"/>
            <a:ext cx="3847320" cy="68010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内因</a:t>
            </a:r>
            <a:r>
              <a:rPr lang="en-US" altLang="zh-CN" sz="2400" spc="300" dirty="0">
                <a:solidFill>
                  <a:srgbClr val="102544"/>
                </a:solidFill>
                <a:latin typeface="+mn-ea"/>
              </a:rPr>
              <a:t>-</a:t>
            </a: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抗变色能力差。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sp>
        <p:nvSpPr>
          <p:cNvPr id="10" name="序号"/>
          <p:cNvSpPr txBox="1"/>
          <p:nvPr>
            <p:custDataLst>
              <p:tags r:id="rId7"/>
            </p:custDataLst>
          </p:nvPr>
        </p:nvSpPr>
        <p:spPr>
          <a:xfrm>
            <a:off x="870268" y="4415698"/>
            <a:ext cx="1169759" cy="6990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+mn-ea"/>
              </a:rPr>
              <a:t>03</a:t>
            </a:r>
            <a:endParaRPr lang="en-US" sz="32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1" name="项标题"/>
          <p:cNvSpPr txBox="1"/>
          <p:nvPr>
            <p:custDataLst>
              <p:tags r:id="rId8"/>
            </p:custDataLst>
          </p:nvPr>
        </p:nvSpPr>
        <p:spPr>
          <a:xfrm>
            <a:off x="2174367" y="4425168"/>
            <a:ext cx="3847320" cy="68010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素材多孔隙，藏药水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sp>
        <p:nvSpPr>
          <p:cNvPr id="12" name="序号"/>
          <p:cNvSpPr txBox="1"/>
          <p:nvPr>
            <p:custDataLst>
              <p:tags r:id="rId9"/>
            </p:custDataLst>
          </p:nvPr>
        </p:nvSpPr>
        <p:spPr>
          <a:xfrm>
            <a:off x="6245552" y="2686683"/>
            <a:ext cx="1169759" cy="6990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+mn-ea"/>
              </a:rPr>
              <a:t>02</a:t>
            </a:r>
            <a:endParaRPr lang="en-US" sz="32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3" name="项标题"/>
          <p:cNvSpPr txBox="1"/>
          <p:nvPr>
            <p:custDataLst>
              <p:tags r:id="rId10"/>
            </p:custDataLst>
          </p:nvPr>
        </p:nvSpPr>
        <p:spPr>
          <a:xfrm>
            <a:off x="7562351" y="2696153"/>
            <a:ext cx="3847320" cy="68010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外因</a:t>
            </a:r>
            <a:r>
              <a:rPr lang="en-US" altLang="zh-CN" sz="2400" spc="300" dirty="0">
                <a:solidFill>
                  <a:srgbClr val="102544"/>
                </a:solidFill>
                <a:latin typeface="+mn-ea"/>
              </a:rPr>
              <a:t>-</a:t>
            </a: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水质或环境不好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  <p:sp>
        <p:nvSpPr>
          <p:cNvPr id="14" name="序号"/>
          <p:cNvSpPr txBox="1"/>
          <p:nvPr>
            <p:custDataLst>
              <p:tags r:id="rId11"/>
            </p:custDataLst>
          </p:nvPr>
        </p:nvSpPr>
        <p:spPr>
          <a:xfrm>
            <a:off x="6224607" y="4415698"/>
            <a:ext cx="1169759" cy="6990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+mn-ea"/>
              </a:rPr>
              <a:t>04</a:t>
            </a:r>
            <a:endParaRPr lang="en-US" sz="32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5" name="项标题"/>
          <p:cNvSpPr txBox="1"/>
          <p:nvPr>
            <p:custDataLst>
              <p:tags r:id="rId12"/>
            </p:custDataLst>
          </p:nvPr>
        </p:nvSpPr>
        <p:spPr>
          <a:xfrm>
            <a:off x="7541406" y="4425168"/>
            <a:ext cx="3847320" cy="68010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spc="300" dirty="0">
                <a:solidFill>
                  <a:srgbClr val="102544"/>
                </a:solidFill>
                <a:latin typeface="+mn-ea"/>
              </a:rPr>
              <a:t>存储条件差</a:t>
            </a:r>
            <a:endParaRPr lang="zh-CN" altLang="en-US" sz="2400" spc="300" dirty="0">
              <a:solidFill>
                <a:srgbClr val="102544"/>
              </a:solidFill>
              <a:latin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镀层抗变色能力差的原因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镀层粗糙，硫化物含量高是主因。</a:t>
            </a:r>
            <a:endParaRPr lang="zh-CN" altLang="en-US"/>
          </a:p>
          <a:p>
            <a:r>
              <a:rPr lang="zh-CN" altLang="en-US"/>
              <a:t>镀层越细致，孔隙率越低，抗变色能力越好。</a:t>
            </a:r>
            <a:endParaRPr lang="zh-CN" altLang="en-US"/>
          </a:p>
          <a:p>
            <a:r>
              <a:rPr lang="zh-CN" altLang="en-US"/>
              <a:t>磷含量越高，抗变色能力越好。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镀层本身变色</a:t>
            </a:r>
            <a:r>
              <a:rPr lang="en-US" altLang="zh-CN"/>
              <a:t>------</a:t>
            </a:r>
            <a:r>
              <a:rPr lang="zh-CN" altLang="en-US"/>
              <a:t>擦不掉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7004685" y="0"/>
            <a:ext cx="5187315" cy="303784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水质或环境不好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水质不好，长时间未更换等</a:t>
            </a:r>
            <a:r>
              <a:rPr lang="en-US" altLang="zh-CN"/>
              <a:t>------</a:t>
            </a:r>
            <a:r>
              <a:rPr lang="zh-CN" altLang="en-US"/>
              <a:t>烘烤后就变色</a:t>
            </a:r>
            <a:endParaRPr lang="zh-CN" altLang="en-US"/>
          </a:p>
          <a:p>
            <a:r>
              <a:rPr lang="zh-CN" altLang="en-US"/>
              <a:t>药水清洗不干净</a:t>
            </a:r>
            <a:endParaRPr lang="zh-CN" altLang="en-US"/>
          </a:p>
          <a:p>
            <a:r>
              <a:rPr lang="zh-CN" altLang="en-US"/>
              <a:t>车间酸雾很重，产品长时间接触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后处理水质等导致变色</a:t>
            </a:r>
            <a:r>
              <a:rPr lang="en-US" altLang="zh-CN"/>
              <a:t>------</a:t>
            </a:r>
            <a:r>
              <a:rPr lang="zh-CN" altLang="en-US"/>
              <a:t>能擦掉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3"/>
          <a:srcRect b="17771"/>
          <a:stretch>
            <a:fillRect/>
          </a:stretch>
        </p:blipFill>
        <p:spPr>
          <a:xfrm>
            <a:off x="7696200" y="0"/>
            <a:ext cx="4495800" cy="558038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基材多孔性，藏药水。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/>
              <a:t>铸件孔隙多，高温药水渗入孔隙，烘烤后返出</a:t>
            </a:r>
            <a:endParaRPr lang="zh-CN" altLang="en-US"/>
          </a:p>
          <a:p>
            <a:r>
              <a:rPr lang="zh-CN" altLang="en-US"/>
              <a:t>盲孔药水未洗干净，烘烤后流出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多孔导致变色</a:t>
            </a:r>
            <a:r>
              <a:rPr lang="en-US" altLang="zh-CN"/>
              <a:t>------</a:t>
            </a:r>
            <a:r>
              <a:rPr lang="zh-CN" altLang="en-US"/>
              <a:t>基本在烘烤后，且呈点状或水流痕状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3"/>
          <a:srcRect t="17915" r="41308"/>
          <a:stretch>
            <a:fillRect/>
          </a:stretch>
        </p:blipFill>
        <p:spPr>
          <a:xfrm>
            <a:off x="8662670" y="0"/>
            <a:ext cx="3529330" cy="36398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存储条件差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/>
              <a:t>包装前未变色，放置一段时间变色，大概率是存储条件不好</a:t>
            </a:r>
            <a:endParaRPr lang="zh-CN"/>
          </a:p>
          <a:p>
            <a:endParaRPr lang="zh-CN" altLang="en-US"/>
          </a:p>
          <a:p>
            <a:r>
              <a:rPr lang="zh-CN" altLang="en-US"/>
              <a:t>温湿度大</a:t>
            </a:r>
            <a:endParaRPr lang="zh-CN" altLang="en-US"/>
          </a:p>
          <a:p>
            <a:r>
              <a:rPr lang="zh-CN" altLang="en-US"/>
              <a:t>产品包装纸含硫</a:t>
            </a:r>
            <a:endParaRPr lang="zh-CN" altLang="en-US"/>
          </a:p>
          <a:p>
            <a:r>
              <a:rPr lang="zh-CN" altLang="en-US"/>
              <a:t>梅雨季吸潮</a:t>
            </a:r>
            <a:endParaRPr lang="zh-CN" altLang="en-US"/>
          </a:p>
          <a:p>
            <a:r>
              <a:rPr lang="zh-CN" altLang="en-US"/>
              <a:t>存储导致变色</a:t>
            </a:r>
            <a:r>
              <a:rPr lang="en-US" altLang="zh-CN"/>
              <a:t>------</a:t>
            </a:r>
            <a:r>
              <a:rPr lang="zh-CN" altLang="en-US"/>
              <a:t>多发生在梅雨季节</a:t>
            </a:r>
            <a:endParaRPr lang="zh-CN" altLang="en-US"/>
          </a:p>
          <a:p>
            <a:r>
              <a:rPr lang="zh-CN" altLang="en-US"/>
              <a:t>如果是包装导致，多放生在接触位置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6244590" y="2650490"/>
            <a:ext cx="5918200" cy="42075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446530" y="666115"/>
            <a:ext cx="3901440" cy="504190"/>
          </a:xfrm>
        </p:spPr>
        <p:txBody>
          <a:bodyPr>
            <a:normAutofit lnSpcReduction="10000"/>
          </a:bodyPr>
          <a:lstStyle/>
          <a:p>
            <a:r>
              <a:rPr lang="zh-CN" altLang="en-US"/>
              <a:t>深圳市恒享表面处理技术有限公司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2"/>
</p:tagLst>
</file>

<file path=ppt/tags/tag1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1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3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2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8"/>
</p:tagLst>
</file>

<file path=ppt/tags/tag3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6"/>
</p:tagLst>
</file>

<file path=ppt/tags/tag3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4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4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49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50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51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52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5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5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725"/>
</p:tagLst>
</file>

<file path=ppt/tags/tag9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6725"/>
</p:tagLst>
</file>

<file path=ppt/tags/tag9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6725"/>
  <p:tag name="KSO_WM_TEMPLATE_CATEGORY" val="custom"/>
  <p:tag name="KSO_WM_TEMPLATE_MASTER_TYPE" val="0"/>
</p:tagLst>
</file>

<file path=ppt/tags/tag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5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  <p:tag name="KSO_WM_UNIT_VALUE" val="14"/>
  <p:tag name="KSO_WM_UNIT_PRESET_TEXT" val="单击此处&#10;添加文档标题"/>
  <p:tag name="KSO_WM_UNIT_TEXT_TYPE" val="1"/>
</p:tagLst>
</file>

<file path=ppt/tags/tag9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6725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VALUE" val="13"/>
</p:tagLst>
</file>

<file path=ppt/tags/tag100.xml><?xml version="1.0" encoding="utf-8"?>
<p:tagLst xmlns:p="http://schemas.openxmlformats.org/presentationml/2006/main">
  <p:tag name="KSO_WM_TEMPLATE_THUMBS_INDEX" val="1、9"/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5"/>
  <p:tag name="KSO_WM_TEMPLATE_CATEGORY" val="custom"/>
  <p:tag name="KSO_WM_SLIDE_INDEX" val="1"/>
  <p:tag name="KSO_WM_SLIDE_ID" val="custom20236725_1"/>
  <p:tag name="KSO_WM_TEMPLATE_MASTER_TYPE" val="0"/>
  <p:tag name="KSO_WM_SLIDE_LAYOUT" val="a_b_f"/>
  <p:tag name="KSO_WM_SLIDE_LAYOUT_CNT" val="1_1_2"/>
</p:tagLst>
</file>

<file path=ppt/tags/tag101.xml><?xml version="1.0" encoding="utf-8"?>
<p:tagLst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725_4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102.xml><?xml version="1.0" encoding="utf-8"?>
<p:tagLst xmlns:p="http://schemas.openxmlformats.org/presentationml/2006/main">
  <p:tag name="KSO_WM_UNIT_TYPE" val="l_h_i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725_4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103.xml><?xml version="1.0" encoding="utf-8"?>
<p:tagLst xmlns:p="http://schemas.openxmlformats.org/presentationml/2006/main">
  <p:tag name="KSO_WM_UNIT_TYPE" val="l_h_i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725_4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104.xml><?xml version="1.0" encoding="utf-8"?>
<p:tagLst xmlns:p="http://schemas.openxmlformats.org/presentationml/2006/main">
  <p:tag name="KSO_WM_UNIT_TYPE" val="l_h_i"/>
  <p:tag name="KSO_WM_UNIT_INDEX" val="1_4_1"/>
  <p:tag name="KSO_WM_BEAUTIFY_FLAG" val="#wm#"/>
  <p:tag name="KSO_WM_TAG_VERSION" val="3.0"/>
  <p:tag name="KSO_WM_DIAGRAM_VERSION" val="3"/>
  <p:tag name="KSO_WM_DIAGRAM_GROUP_CODE" val="l1-1"/>
  <p:tag name="KSO_WM_UNIT_ID" val="custom20236725_4*l_h_i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105.xml><?xml version="1.0" encoding="utf-8"?>
<p:tagLst xmlns:p="http://schemas.openxmlformats.org/presentationml/2006/main">
  <p:tag name="KSO_WM_UNIT_TYPE" val="l_h_i"/>
  <p:tag name="KSO_WM_UNIT_SUBTYPE" val="d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725_4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06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725_4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UNIT_SUBTYPE" val="a"/>
  <p:tag name="KSO_WM_UNIT_VALUE" val="24"/>
  <p:tag name="KSO_WM_UNIT_PRESET_TEXT" val="单击添加目录项标题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1"/>
</p:tagLst>
</file>

<file path=ppt/tags/tag107.xml><?xml version="1.0" encoding="utf-8"?>
<p:tagLst xmlns:p="http://schemas.openxmlformats.org/presentationml/2006/main">
  <p:tag name="KSO_WM_UNIT_TYPE" val="l_h_i"/>
  <p:tag name="KSO_WM_UNIT_SUBTYPE" val="d"/>
  <p:tag name="KSO_WM_UNIT_INDEX" val="1_2_2"/>
  <p:tag name="KSO_WM_BEAUTIFY_FLAG" val="#wm#"/>
  <p:tag name="KSO_WM_TAG_VERSION" val="3.0"/>
  <p:tag name="KSO_WM_DIAGRAM_VERSION" val="3"/>
  <p:tag name="KSO_WM_DIAGRAM_GROUP_CODE" val="l1-1"/>
  <p:tag name="KSO_WM_UNIT_ID" val="custom20236725_4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08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725_4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UNIT_SUBTYPE" val="a"/>
  <p:tag name="KSO_WM_UNIT_VALUE" val="24"/>
  <p:tag name="KSO_WM_UNIT_PRESET_TEXT" val="单击添加目录项标题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1"/>
</p:tagLst>
</file>

<file path=ppt/tags/tag109.xml><?xml version="1.0" encoding="utf-8"?>
<p:tagLst xmlns:p="http://schemas.openxmlformats.org/presentationml/2006/main">
  <p:tag name="KSO_WM_UNIT_TYPE" val="l_h_i"/>
  <p:tag name="KSO_WM_UNIT_SUBTYPE" val="d"/>
  <p:tag name="KSO_WM_UNIT_INDEX" val="1_3_2"/>
  <p:tag name="KSO_WM_BEAUTIFY_FLAG" val="#wm#"/>
  <p:tag name="KSO_WM_TAG_VERSION" val="3.0"/>
  <p:tag name="KSO_WM_DIAGRAM_VERSION" val="3"/>
  <p:tag name="KSO_WM_DIAGRAM_GROUP_CODE" val="l1-1"/>
  <p:tag name="KSO_WM_UNIT_ID" val="custom20236725_4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10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725_4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UNIT_SUBTYPE" val="a"/>
  <p:tag name="KSO_WM_UNIT_VALUE" val="24"/>
  <p:tag name="KSO_WM_UNIT_PRESET_TEXT" val="单击添加目录项标题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1"/>
</p:tagLst>
</file>

<file path=ppt/tags/tag111.xml><?xml version="1.0" encoding="utf-8"?>
<p:tagLst xmlns:p="http://schemas.openxmlformats.org/presentationml/2006/main">
  <p:tag name="KSO_WM_UNIT_TYPE" val="l_h_i"/>
  <p:tag name="KSO_WM_UNIT_SUBTYPE" val="d"/>
  <p:tag name="KSO_WM_UNIT_INDEX" val="1_4_2"/>
  <p:tag name="KSO_WM_BEAUTIFY_FLAG" val="#wm#"/>
  <p:tag name="KSO_WM_TAG_VERSION" val="3.0"/>
  <p:tag name="KSO_WM_DIAGRAM_VERSION" val="3"/>
  <p:tag name="KSO_WM_DIAGRAM_GROUP_CODE" val="l1-1"/>
  <p:tag name="KSO_WM_UNIT_ID" val="custom20236725_4*l_h_i*1_4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12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DIAGRAM_GROUP_CODE" val="l1-1"/>
  <p:tag name="KSO_WM_UNIT_ID" val="custom20236725_4*l_h_f*1_4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725"/>
  <p:tag name="KSO_WM_TEMPLATE_CATEGORY" val="custom"/>
  <p:tag name="KSO_WM_DIAGRAM_COLOR_TRICK" val="1"/>
  <p:tag name="KSO_WM_DIAGRAM_COLOR_TEXT_CAN_REMOVE" val="n"/>
  <p:tag name="KSO_WM_UNIT_SUBTYPE" val="a"/>
  <p:tag name="KSO_WM_UNIT_VALUE" val="24"/>
  <p:tag name="KSO_WM_UNIT_PRESET_TEXT" val="单击添加目录项标题"/>
  <p:tag name="KSO_WM_DIAGRAM_MAX_ITEMCNT" val="6"/>
  <p:tag name="KSO_WM_DIAGRAM_MIN_ITEMCNT" val="2"/>
  <p:tag name="KSO_WM_DIAGRAM_VIRTUALLY_FRAME" val="{&quot;height&quot;:292.0624389648437,&quot;left&quot;:63.249921259842516,&quot;top&quot;:163.9737805175781,&quot;width&quot;:835.14937007874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02544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1"/>
</p:tagLst>
</file>

<file path=ppt/tags/tag113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725"/>
  <p:tag name="KSO_WM_TEMPLATE_CATEGORY" val="custom"/>
  <p:tag name="KSO_WM_SLIDE_INDEX" val="4"/>
  <p:tag name="KSO_WM_SLIDE_ID" val="custom20236725_4"/>
  <p:tag name="KSO_WM_TEMPLATE_MASTER_TYPE" val="0"/>
  <p:tag name="KSO_WM_SLIDE_LAYOUT" val="a_l"/>
  <p:tag name="KSO_WM_SLIDE_LAYOUT_CNT" val="1_1"/>
  <p:tag name="KSO_WM_SLIDE_DIAGTYPE" val="l"/>
</p:tagLst>
</file>

<file path=ppt/tags/tag1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5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  <p:tag name="KSO_WM_UNIT_PRESET_TEXT" val="单击此处添加标题"/>
  <p:tag name="KSO_WM_UNIT_TEXT_TYPE" val="1"/>
</p:tagLst>
</file>

<file path=ppt/tags/tag11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20236725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PRESET_TEXT" val="单击此处添加文本"/>
  <p:tag name="KSO_WM_UNIT_TEXT_TYPE" val="1"/>
</p:tagLst>
</file>

<file path=ppt/tags/tag116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5"/>
  <p:tag name="KSO_WM_TEMPLATE_CATEGORY" val="custom"/>
  <p:tag name="KSO_WM_SLIDE_INDEX" val="8"/>
  <p:tag name="KSO_WM_SLIDE_ID" val="custom2023672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5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  <p:tag name="KSO_WM_UNIT_PRESET_TEXT" val="单击此处添加标题"/>
  <p:tag name="KSO_WM_UNIT_TEXT_TYPE" val="1"/>
</p:tagLst>
</file>

<file path=ppt/tags/tag11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20236725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PRESET_TEXT" val="单击此处添加文本"/>
  <p:tag name="KSO_WM_UNIT_TEXT_TYPE" val="1"/>
</p:tagLst>
</file>

<file path=ppt/tags/tag119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5"/>
  <p:tag name="KSO_WM_TEMPLATE_CATEGORY" val="custom"/>
  <p:tag name="KSO_WM_SLIDE_INDEX" val="8"/>
  <p:tag name="KSO_WM_SLIDE_ID" val="custom2023672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5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  <p:tag name="KSO_WM_UNIT_PRESET_TEXT" val="单击此处添加标题"/>
  <p:tag name="KSO_WM_UNIT_TEXT_TYPE" val="1"/>
</p:tagLst>
</file>

<file path=ppt/tags/tag12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20236725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PRESET_TEXT" val="单击此处添加文本"/>
  <p:tag name="KSO_WM_UNIT_TEXT_TYPE" val="1"/>
</p:tagLst>
</file>

<file path=ppt/tags/tag122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5"/>
  <p:tag name="KSO_WM_TEMPLATE_CATEGORY" val="custom"/>
  <p:tag name="KSO_WM_SLIDE_INDEX" val="8"/>
  <p:tag name="KSO_WM_SLIDE_ID" val="custom2023672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2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5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  <p:tag name="KSO_WM_UNIT_PRESET_TEXT" val="单击此处添加标题"/>
  <p:tag name="KSO_WM_UNIT_TEXT_TYPE" val="1"/>
</p:tagLst>
</file>

<file path=ppt/tags/tag12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20236725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PRESET_TEXT" val="单击此处添加文本"/>
  <p:tag name="KSO_WM_UNIT_TEXT_TYPE" val="1"/>
</p:tagLst>
</file>

<file path=ppt/tags/tag125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5"/>
  <p:tag name="KSO_WM_TEMPLATE_CATEGORY" val="custom"/>
  <p:tag name="KSO_WM_SLIDE_INDEX" val="8"/>
  <p:tag name="KSO_WM_SLIDE_ID" val="custom20236725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6725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</p:tagLst>
</file>

<file path=ppt/tags/tag1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6725_9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  <p:tag name="KSO_WM_UNIT_ISCONTENTSTITLE" val="0"/>
</p:tagLst>
</file>

<file path=ppt/tags/tag128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6725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</p:tagLst>
</file>

<file path=ppt/tags/tag12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6725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725"/>
  <p:tag name="KSO_WM_TEMPLATE_CATEGORY" val="custom"/>
</p:tagLst>
</file>

<file path=ppt/tags/tag130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725"/>
  <p:tag name="KSO_WM_TEMPLATE_CATEGORY" val="custom"/>
  <p:tag name="KSO_WM_SLIDE_INDEX" val="9"/>
  <p:tag name="KSO_WM_SLIDE_ID" val="custom20236725_9"/>
  <p:tag name="KSO_WM_TEMPLATE_MASTER_TYPE" val="0"/>
  <p:tag name="KSO_WM_SLIDE_LAYOUT" val="a_b_f"/>
  <p:tag name="KSO_WM_SLIDE_LAYOUT_CNT" val="1_1_2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00000419-1">
      <a:dk1>
        <a:srgbClr val="333333"/>
      </a:dk1>
      <a:lt1>
        <a:srgbClr val="FFFFFF"/>
      </a:lt1>
      <a:dk2>
        <a:srgbClr val="102544"/>
      </a:dk2>
      <a:lt2>
        <a:srgbClr val="EFF4FB"/>
      </a:lt2>
      <a:accent1>
        <a:srgbClr val="749FDE"/>
      </a:accent1>
      <a:accent2>
        <a:srgbClr val="2E69C0"/>
      </a:accent2>
      <a:accent3>
        <a:srgbClr val="7486DE"/>
      </a:accent3>
      <a:accent4>
        <a:srgbClr val="7C74DE"/>
      </a:accent4>
      <a:accent5>
        <a:srgbClr val="9574DE"/>
      </a:accent5>
      <a:accent6>
        <a:srgbClr val="AE74DE"/>
      </a:accent6>
      <a:hlink>
        <a:srgbClr val="304FFE"/>
      </a:hlink>
      <a:folHlink>
        <a:srgbClr val="492067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</Words>
  <Application>WPS 演示</Application>
  <PresentationFormat>宽屏</PresentationFormat>
  <Paragraphs>66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宋体</vt:lpstr>
      <vt:lpstr>Wingdings</vt:lpstr>
      <vt:lpstr>Arial Unicode MS</vt:lpstr>
      <vt:lpstr>江城圆体 400W</vt:lpstr>
      <vt:lpstr>微软雅黑</vt:lpstr>
      <vt:lpstr>Calibri</vt:lpstr>
      <vt:lpstr>汉仪大宋简</vt:lpstr>
      <vt:lpstr>WPS</vt:lpstr>
      <vt:lpstr>Office 主题​​</vt:lpstr>
      <vt:lpstr>单击此处 添加文档标题</vt:lpstr>
      <vt:lpstr>目录</vt:lpstr>
      <vt:lpstr>单击此处添加标题</vt:lpstr>
      <vt:lpstr>镀层抗变色能力差的原因</vt:lpstr>
      <vt:lpstr>水质或环境不好</vt:lpstr>
      <vt:lpstr>基材多孔性，藏药水。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5</cp:revision>
  <dcterms:created xsi:type="dcterms:W3CDTF">2023-08-09T12:44:00Z</dcterms:created>
  <dcterms:modified xsi:type="dcterms:W3CDTF">2026-07-17T09:04:52Z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2EF7209A0CD8400BBAE52232863C3793_12</vt:lpwstr>
  </property>
</Properties>
</file>