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8" r:id="rId6"/>
    <p:sldId id="259" r:id="rId7"/>
    <p:sldId id="261" r:id="rId8"/>
    <p:sldId id="262" r:id="rId9"/>
    <p:sldId id="263" r:id="rId10"/>
    <p:sldId id="26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6" Type="http://schemas.openxmlformats.org/officeDocument/2006/relationships/tags" Target="../tags/tag23.xml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image" Target="../media/image2.svg"/><Relationship Id="rId2" Type="http://schemas.openxmlformats.org/officeDocument/2006/relationships/tags" Target="../tags/tag1.xml"/><Relationship Id="rId19" Type="http://schemas.openxmlformats.org/officeDocument/2006/relationships/image" Target="../media/image1.png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6" Type="http://schemas.openxmlformats.org/officeDocument/2006/relationships/tags" Target="../tags/tag113.xml"/><Relationship Id="rId25" Type="http://schemas.openxmlformats.org/officeDocument/2006/relationships/image" Target="../media/image2.svg"/><Relationship Id="rId24" Type="http://schemas.openxmlformats.org/officeDocument/2006/relationships/image" Target="../media/image1.png"/><Relationship Id="rId23" Type="http://schemas.openxmlformats.org/officeDocument/2006/relationships/tags" Target="../tags/tag112.xml"/><Relationship Id="rId22" Type="http://schemas.openxmlformats.org/officeDocument/2006/relationships/tags" Target="../tags/tag111.xml"/><Relationship Id="rId21" Type="http://schemas.openxmlformats.org/officeDocument/2006/relationships/tags" Target="../tags/tag110.xml"/><Relationship Id="rId20" Type="http://schemas.openxmlformats.org/officeDocument/2006/relationships/tags" Target="../tags/tag109.xml"/><Relationship Id="rId2" Type="http://schemas.openxmlformats.org/officeDocument/2006/relationships/tags" Target="../tags/tag91.xml"/><Relationship Id="rId19" Type="http://schemas.openxmlformats.org/officeDocument/2006/relationships/tags" Target="../tags/tag108.xml"/><Relationship Id="rId18" Type="http://schemas.openxmlformats.org/officeDocument/2006/relationships/tags" Target="../tags/tag107.xml"/><Relationship Id="rId17" Type="http://schemas.openxmlformats.org/officeDocument/2006/relationships/tags" Target="../tags/tag106.xml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3"/>
            </p:custDataLst>
          </p:nvPr>
        </p:nvSpPr>
        <p:spPr>
          <a:xfrm>
            <a:off x="7370926" y="1455960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4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 userDrawn="1">
            <p:custDataLst>
              <p:tags r:id="rId5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</a:endParaRPr>
          </a:p>
        </p:txBody>
      </p:sp>
      <p:cxnSp>
        <p:nvCxnSpPr>
          <p:cNvPr id="14" name="直接连接符 13"/>
          <p:cNvCxnSpPr/>
          <p:nvPr userDrawn="1">
            <p:custDataLst>
              <p:tags r:id="rId6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>
            <p:custDataLst>
              <p:tags r:id="rId7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>
            <p:custDataLst>
              <p:tags r:id="rId8"/>
            </p:custDataLst>
          </p:nvPr>
        </p:nvSpPr>
        <p:spPr>
          <a:xfrm>
            <a:off x="1065726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>
            <p:custDataLst>
              <p:tags r:id="rId9"/>
            </p:custDataLst>
          </p:nvPr>
        </p:nvSpPr>
        <p:spPr>
          <a:xfrm>
            <a:off x="1471998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>
            <p:custDataLst>
              <p:tags r:id="rId10"/>
            </p:custDataLst>
          </p:nvPr>
        </p:nvSpPr>
        <p:spPr>
          <a:xfrm>
            <a:off x="1675135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>
            <p:custDataLst>
              <p:tags r:id="rId11"/>
            </p:custDataLst>
          </p:nvPr>
        </p:nvSpPr>
        <p:spPr>
          <a:xfrm>
            <a:off x="1268862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/>
          <p:cNvSpPr/>
          <p:nvPr userDrawn="1">
            <p:custDataLst>
              <p:tags r:id="rId12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弧形 20"/>
          <p:cNvSpPr/>
          <p:nvPr userDrawn="1">
            <p:custDataLst>
              <p:tags r:id="rId13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 userDrawn="1">
            <p:custDataLst>
              <p:tags r:id="rId14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 userDrawn="1">
            <p:custDataLst>
              <p:tags r:id="rId15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 userDrawn="1">
            <p:custDataLst>
              <p:tags r:id="rId16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: 圆角 28"/>
          <p:cNvSpPr/>
          <p:nvPr userDrawn="1">
            <p:custDataLst>
              <p:tags r:id="rId17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sym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4"/>
            </p:custDataLst>
          </p:nvPr>
        </p:nvSpPr>
        <p:spPr>
          <a:xfrm>
            <a:off x="1054102" y="1589837"/>
            <a:ext cx="6093417" cy="2294852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5"/>
            </p:custDataLst>
          </p:nvPr>
        </p:nvSpPr>
        <p:spPr>
          <a:xfrm>
            <a:off x="8479674" y="654348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9" name="椭圆 18"/>
          <p:cNvSpPr/>
          <p:nvPr userDrawn="1">
            <p:custDataLst>
              <p:tags r:id="rId3"/>
            </p:custDataLst>
          </p:nvPr>
        </p:nvSpPr>
        <p:spPr>
          <a:xfrm>
            <a:off x="10122177" y="390350"/>
            <a:ext cx="1224507" cy="1224507"/>
          </a:xfrm>
          <a:prstGeom prst="ellipse">
            <a:avLst/>
          </a:pr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4"/>
            </p:custDataLst>
          </p:nvPr>
        </p:nvSpPr>
        <p:spPr>
          <a:xfrm>
            <a:off x="10315575" y="527100"/>
            <a:ext cx="1876425" cy="1444245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71000">
                <a:schemeClr val="bg1">
                  <a:alpha val="68000"/>
                </a:schemeClr>
              </a:gs>
              <a:gs pos="50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2"/>
                </a:gs>
                <a:gs pos="30000">
                  <a:schemeClr val="bg2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5"/>
            </p:custDataLst>
          </p:nvPr>
        </p:nvSpPr>
        <p:spPr>
          <a:xfrm>
            <a:off x="0" y="1893811"/>
            <a:ext cx="12192000" cy="4964189"/>
          </a:xfrm>
          <a:prstGeom prst="rect">
            <a:avLst/>
          </a:prstGeom>
          <a:gradFill>
            <a:gsLst>
              <a:gs pos="95000">
                <a:srgbClr val="FEFEFF">
                  <a:alpha val="100000"/>
                </a:srgbClr>
              </a:gs>
              <a:gs pos="0">
                <a:srgbClr val="E6EFFE">
                  <a:alpha val="100000"/>
                  <a:lumMod val="5000"/>
                  <a:lumOff val="9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6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7"/>
            </p:custDataLst>
          </p:nvPr>
        </p:nvSpPr>
        <p:spPr>
          <a:xfrm>
            <a:off x="2" y="2"/>
            <a:ext cx="891201" cy="780696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 userDrawn="1">
            <p:custDataLst>
              <p:tags r:id="rId8"/>
            </p:custDataLst>
          </p:nvPr>
        </p:nvSpPr>
        <p:spPr>
          <a:xfrm>
            <a:off x="8346055" y="1014463"/>
            <a:ext cx="106363" cy="1063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 userDrawn="1">
            <p:custDataLst>
              <p:tags r:id="rId9"/>
            </p:custDataLst>
          </p:nvPr>
        </p:nvSpPr>
        <p:spPr>
          <a:xfrm>
            <a:off x="8708679" y="1014463"/>
            <a:ext cx="106363" cy="10636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 userDrawn="1">
            <p:custDataLst>
              <p:tags r:id="rId10"/>
            </p:custDataLst>
          </p:nvPr>
        </p:nvSpPr>
        <p:spPr>
          <a:xfrm>
            <a:off x="8889990" y="1014463"/>
            <a:ext cx="106363" cy="1063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 userDrawn="1">
            <p:custDataLst>
              <p:tags r:id="rId11"/>
            </p:custDataLst>
          </p:nvPr>
        </p:nvSpPr>
        <p:spPr>
          <a:xfrm>
            <a:off x="8527367" y="1014463"/>
            <a:ext cx="106363" cy="106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15"/>
            </p:custDataLst>
          </p:nvPr>
        </p:nvSpPr>
        <p:spPr>
          <a:xfrm>
            <a:off x="1066800" y="527100"/>
            <a:ext cx="1760105" cy="1081088"/>
          </a:xfrm>
        </p:spPr>
        <p:txBody>
          <a:bodyPr wrap="square" anchor="ctr" anchorCtr="0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任意多边形: 形状 4"/>
          <p:cNvSpPr/>
          <p:nvPr userDrawn="1">
            <p:custDataLst>
              <p:tags r:id="rId3"/>
            </p:custDataLst>
          </p:nvPr>
        </p:nvSpPr>
        <p:spPr>
          <a:xfrm>
            <a:off x="11163935" y="5203190"/>
            <a:ext cx="1028065" cy="1173480"/>
          </a:xfrm>
          <a:custGeom>
            <a:avLst/>
            <a:gdLst>
              <a:gd name="connsiteX0" fmla="*/ 1028065 w 1028065"/>
              <a:gd name="connsiteY0" fmla="*/ 0 h 1173480"/>
              <a:gd name="connsiteX1" fmla="*/ 1028065 w 1028065"/>
              <a:gd name="connsiteY1" fmla="*/ 1173480 h 1173480"/>
              <a:gd name="connsiteX2" fmla="*/ 0 w 1028065"/>
              <a:gd name="connsiteY2" fmla="*/ 1173480 h 1173480"/>
              <a:gd name="connsiteX3" fmla="*/ 3825 w 1028065"/>
              <a:gd name="connsiteY3" fmla="*/ 1097731 h 1173480"/>
              <a:gd name="connsiteX4" fmla="*/ 991311 w 1028065"/>
              <a:gd name="connsiteY4" fmla="*/ 5608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065" h="1173480">
                <a:moveTo>
                  <a:pt x="1028065" y="0"/>
                </a:moveTo>
                <a:lnTo>
                  <a:pt x="1028065" y="1173480"/>
                </a:lnTo>
                <a:lnTo>
                  <a:pt x="0" y="1173480"/>
                </a:lnTo>
                <a:lnTo>
                  <a:pt x="3825" y="1097731"/>
                </a:lnTo>
                <a:cubicBezTo>
                  <a:pt x="59071" y="553783"/>
                  <a:pt x="464603" y="113379"/>
                  <a:pt x="991311" y="5608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0"/>
                </a:schemeClr>
              </a:gs>
              <a:gs pos="85000">
                <a:schemeClr val="bg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4"/>
            </p:custDataLst>
          </p:nvPr>
        </p:nvSpPr>
        <p:spPr>
          <a:xfrm flipH="1">
            <a:off x="2304848" y="959828"/>
            <a:ext cx="2704621" cy="270462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 userDrawn="1">
            <p:custDataLst>
              <p:tags r:id="rId5"/>
            </p:custDataLst>
          </p:nvPr>
        </p:nvSpPr>
        <p:spPr>
          <a:xfrm flipH="1">
            <a:off x="0" y="922053"/>
            <a:ext cx="4260648" cy="5935948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矩形 14"/>
          <p:cNvSpPr/>
          <p:nvPr userDrawn="1">
            <p:custDataLst>
              <p:tags r:id="rId6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</a:endParaRPr>
          </a:p>
        </p:txBody>
      </p:sp>
      <p:sp>
        <p:nvSpPr>
          <p:cNvPr id="12" name="椭圆 11"/>
          <p:cNvSpPr/>
          <p:nvPr userDrawn="1">
            <p:custDataLst>
              <p:tags r:id="rId7"/>
            </p:custDataLst>
          </p:nvPr>
        </p:nvSpPr>
        <p:spPr>
          <a:xfrm>
            <a:off x="1777048" y="3626673"/>
            <a:ext cx="1055600" cy="1055600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675814" y="673304"/>
            <a:ext cx="436971" cy="436971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>
            <p:custDataLst>
              <p:tags r:id="rId9"/>
            </p:custDataLst>
          </p:nvPr>
        </p:nvSpPr>
        <p:spPr>
          <a:xfrm flipH="1">
            <a:off x="10690611" y="5145127"/>
            <a:ext cx="92066" cy="920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>
            <p:custDataLst>
              <p:tags r:id="rId10"/>
            </p:custDataLst>
          </p:nvPr>
        </p:nvSpPr>
        <p:spPr>
          <a:xfrm flipH="1">
            <a:off x="10376728" y="5145127"/>
            <a:ext cx="92066" cy="92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>
            <p:custDataLst>
              <p:tags r:id="rId11"/>
            </p:custDataLst>
          </p:nvPr>
        </p:nvSpPr>
        <p:spPr>
          <a:xfrm flipH="1">
            <a:off x="10219788" y="5145127"/>
            <a:ext cx="92066" cy="9206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>
            <p:custDataLst>
              <p:tags r:id="rId12"/>
            </p:custDataLst>
          </p:nvPr>
        </p:nvSpPr>
        <p:spPr>
          <a:xfrm flipH="1">
            <a:off x="10533670" y="5145127"/>
            <a:ext cx="92066" cy="92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5305909" y="3019881"/>
            <a:ext cx="5466468" cy="2055473"/>
          </a:xfrm>
        </p:spPr>
        <p:txBody>
          <a:bodyPr wrap="square" anchor="t" anchorCtr="0">
            <a:normAutofit/>
          </a:bodyPr>
          <a:lstStyle>
            <a:lvl1pPr algn="r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7"/>
            </p:custDataLst>
          </p:nvPr>
        </p:nvSpPr>
        <p:spPr>
          <a:xfrm>
            <a:off x="5303509" y="1110275"/>
            <a:ext cx="5466468" cy="1813863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8800" b="1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>
            <p:custDataLst>
              <p:tags r:id="rId18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9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3"/>
            </p:custDataLst>
          </p:nvPr>
        </p:nvSpPr>
        <p:spPr>
          <a:xfrm>
            <a:off x="7367286" y="1479791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4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矩形 13"/>
          <p:cNvSpPr/>
          <p:nvPr userDrawn="1">
            <p:custDataLst>
              <p:tags r:id="rId5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</a:endParaRPr>
          </a:p>
        </p:txBody>
      </p:sp>
      <p:cxnSp>
        <p:nvCxnSpPr>
          <p:cNvPr id="18" name="直接连接符 17"/>
          <p:cNvCxnSpPr/>
          <p:nvPr userDrawn="1">
            <p:custDataLst>
              <p:tags r:id="rId6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 userDrawn="1">
            <p:custDataLst>
              <p:tags r:id="rId7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 userDrawn="1">
            <p:custDataLst>
              <p:tags r:id="rId8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弧形 20"/>
          <p:cNvSpPr/>
          <p:nvPr userDrawn="1">
            <p:custDataLst>
              <p:tags r:id="rId9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 userDrawn="1">
            <p:custDataLst>
              <p:tags r:id="rId10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4"/>
            </p:custDataLst>
          </p:nvPr>
        </p:nvSpPr>
        <p:spPr>
          <a:xfrm>
            <a:off x="1063228" y="1775895"/>
            <a:ext cx="5235972" cy="2024362"/>
          </a:xfrm>
        </p:spPr>
        <p:txBody>
          <a:bodyPr wrap="square" anchor="b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8473202" y="667501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2" name="椭圆 21"/>
          <p:cNvSpPr/>
          <p:nvPr userDrawn="1">
            <p:custDataLst>
              <p:tags r:id="rId16"/>
            </p:custDataLst>
          </p:nvPr>
        </p:nvSpPr>
        <p:spPr>
          <a:xfrm>
            <a:off x="1074851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 userDrawn="1">
            <p:custDataLst>
              <p:tags r:id="rId17"/>
            </p:custDataLst>
          </p:nvPr>
        </p:nvSpPr>
        <p:spPr>
          <a:xfrm>
            <a:off x="1481123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 userDrawn="1">
            <p:custDataLst>
              <p:tags r:id="rId18"/>
            </p:custDataLst>
          </p:nvPr>
        </p:nvSpPr>
        <p:spPr>
          <a:xfrm>
            <a:off x="1684260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 userDrawn="1">
            <p:custDataLst>
              <p:tags r:id="rId19"/>
            </p:custDataLst>
          </p:nvPr>
        </p:nvSpPr>
        <p:spPr>
          <a:xfrm>
            <a:off x="1277987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 userDrawn="1">
            <p:custDataLst>
              <p:tags r:id="rId20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 userDrawn="1">
            <p:custDataLst>
              <p:tags r:id="rId21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: 圆角 31"/>
          <p:cNvSpPr/>
          <p:nvPr userDrawn="1">
            <p:custDataLst>
              <p:tags r:id="rId22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sym typeface="+mn-ea"/>
            </a:endParaRPr>
          </a:p>
        </p:txBody>
      </p:sp>
      <p:pic>
        <p:nvPicPr>
          <p:cNvPr id="33" name="图形 32"/>
          <p:cNvPicPr>
            <a:picLocks noChangeAspect="1"/>
          </p:cNvPicPr>
          <p:nvPr userDrawn="1"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3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2" Type="http://schemas.openxmlformats.org/officeDocument/2006/relationships/theme" Target="../theme/theme2.xml"/><Relationship Id="rId21" Type="http://schemas.openxmlformats.org/officeDocument/2006/relationships/tags" Target="../tags/tag123.xml"/><Relationship Id="rId20" Type="http://schemas.openxmlformats.org/officeDocument/2006/relationships/tags" Target="../tags/tag12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21.xml"/><Relationship Id="rId18" Type="http://schemas.openxmlformats.org/officeDocument/2006/relationships/tags" Target="../tags/tag120.xml"/><Relationship Id="rId17" Type="http://schemas.openxmlformats.org/officeDocument/2006/relationships/tags" Target="../tags/tag119.xml"/><Relationship Id="rId16" Type="http://schemas.openxmlformats.org/officeDocument/2006/relationships/tags" Target="../tags/tag118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 userDrawn="1">
            <p:custDataLst>
              <p:tags r:id="rId13"/>
            </p:custDataLst>
          </p:nvPr>
        </p:nvSpPr>
        <p:spPr>
          <a:xfrm>
            <a:off x="10767139" y="296501"/>
            <a:ext cx="742236" cy="742238"/>
          </a:xfrm>
          <a:prstGeom prst="ellipse">
            <a:avLst/>
          </a:prstGeom>
          <a:gradFill>
            <a:gsLst>
              <a:gs pos="100000">
                <a:schemeClr val="accent2">
                  <a:alpha val="5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14"/>
            </p:custDataLst>
          </p:nvPr>
        </p:nvSpPr>
        <p:spPr>
          <a:xfrm>
            <a:off x="10975832" y="261411"/>
            <a:ext cx="1216167" cy="936058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83000">
                <a:schemeClr val="bg1">
                  <a:alpha val="50000"/>
                </a:schemeClr>
              </a:gs>
              <a:gs pos="39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image" Target="../media/image5.svg"/><Relationship Id="rId7" Type="http://schemas.openxmlformats.org/officeDocument/2006/relationships/image" Target="../media/image4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1" Type="http://schemas.openxmlformats.org/officeDocument/2006/relationships/notesSlide" Target="../notesSlides/notesSlide2.xml"/><Relationship Id="rId30" Type="http://schemas.openxmlformats.org/officeDocument/2006/relationships/slideLayout" Target="../slideLayouts/slideLayout18.xml"/><Relationship Id="rId3" Type="http://schemas.openxmlformats.org/officeDocument/2006/relationships/tags" Target="../tags/tag142.xml"/><Relationship Id="rId29" Type="http://schemas.openxmlformats.org/officeDocument/2006/relationships/tags" Target="../tags/tag162.xml"/><Relationship Id="rId28" Type="http://schemas.openxmlformats.org/officeDocument/2006/relationships/tags" Target="../tags/tag161.xml"/><Relationship Id="rId27" Type="http://schemas.openxmlformats.org/officeDocument/2006/relationships/tags" Target="../tags/tag160.xml"/><Relationship Id="rId26" Type="http://schemas.openxmlformats.org/officeDocument/2006/relationships/image" Target="../media/image9.svg"/><Relationship Id="rId25" Type="http://schemas.openxmlformats.org/officeDocument/2006/relationships/image" Target="../media/image8.png"/><Relationship Id="rId24" Type="http://schemas.openxmlformats.org/officeDocument/2006/relationships/tags" Target="../tags/tag159.xml"/><Relationship Id="rId23" Type="http://schemas.openxmlformats.org/officeDocument/2006/relationships/tags" Target="../tags/tag158.xml"/><Relationship Id="rId22" Type="http://schemas.openxmlformats.org/officeDocument/2006/relationships/tags" Target="../tags/tag157.xml"/><Relationship Id="rId21" Type="http://schemas.openxmlformats.org/officeDocument/2006/relationships/tags" Target="../tags/tag156.xml"/><Relationship Id="rId20" Type="http://schemas.openxmlformats.org/officeDocument/2006/relationships/tags" Target="../tags/tag155.xml"/><Relationship Id="rId2" Type="http://schemas.openxmlformats.org/officeDocument/2006/relationships/tags" Target="../tags/tag141.xml"/><Relationship Id="rId19" Type="http://schemas.openxmlformats.org/officeDocument/2006/relationships/image" Target="../media/image7.svg"/><Relationship Id="rId18" Type="http://schemas.openxmlformats.org/officeDocument/2006/relationships/image" Target="../media/image6.png"/><Relationship Id="rId17" Type="http://schemas.openxmlformats.org/officeDocument/2006/relationships/tags" Target="../tags/tag154.xml"/><Relationship Id="rId16" Type="http://schemas.openxmlformats.org/officeDocument/2006/relationships/tags" Target="../tags/tag153.xml"/><Relationship Id="rId15" Type="http://schemas.openxmlformats.org/officeDocument/2006/relationships/tags" Target="../tags/tag152.xml"/><Relationship Id="rId14" Type="http://schemas.openxmlformats.org/officeDocument/2006/relationships/tags" Target="../tags/tag151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tags" Target="../tags/tag14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8" Type="http://schemas.openxmlformats.org/officeDocument/2006/relationships/tags" Target="../tags/tag169.xml"/><Relationship Id="rId7" Type="http://schemas.openxmlformats.org/officeDocument/2006/relationships/image" Target="../media/image10.jpeg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170.xml"/><Relationship Id="rId1" Type="http://schemas.openxmlformats.org/officeDocument/2006/relationships/tags" Target="../tags/tag16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2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rPr>
              <a:t>产品膜厚不均匀</a:t>
            </a:r>
            <a:endParaRPr lang="zh-CN" altLang="en-US"/>
          </a:p>
        </p:txBody>
      </p:sp>
      <p:sp>
        <p:nvSpPr>
          <p:cNvPr id="6" name="公司名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8211185" y="654050"/>
            <a:ext cx="3148330" cy="504190"/>
          </a:xfrm>
        </p:spPr>
        <p:txBody>
          <a:bodyPr>
            <a:normAutofit lnSpcReduction="10000"/>
          </a:bodyPr>
          <a:lstStyle/>
          <a:p>
            <a:r>
              <a:rPr lang="zh-CN" altLang="en-US"/>
              <a:t>深圳市恒享表面处理技术有限公司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汇报人：</a:t>
            </a:r>
            <a:r>
              <a:t>程海</a:t>
            </a: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化学镀镍膜厚不均原因分析(1)"/>
          <p:cNvPicPr>
            <a:picLocks noChangeAspect="1"/>
          </p:cNvPicPr>
          <p:nvPr/>
        </p:nvPicPr>
        <p:blipFill>
          <a:blip r:embed="rId1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795" y="746125"/>
            <a:ext cx="8444230" cy="5480050"/>
          </a:xfrm>
          <a:prstGeom prst="rect">
            <a:avLst/>
          </a:prstGeom>
        </p:spPr>
      </p:pic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80745" y="392430"/>
            <a:ext cx="8988425" cy="1035685"/>
          </a:xfrm>
        </p:spPr>
        <p:txBody>
          <a:bodyPr>
            <a:normAutofit/>
          </a:bodyPr>
          <a:lstStyle/>
          <a:p>
            <a:r>
              <a:rPr lang="zh-CN" altLang="en-US" sz="2665"/>
              <a:t>同一挂产品上下膜厚差，或者同一个产品不同位置膜厚差</a:t>
            </a:r>
            <a:endParaRPr lang="zh-CN" altLang="en-US" sz="2665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原因分析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化学镀镍本身是自催化反应，理论上镀层均匀，但同一件工件膜厚差达到数微米，基本是局部反应速率不一致导致，主要分为 </a:t>
            </a:r>
            <a:r>
              <a:rPr lang="en-US" altLang="zh-CN"/>
              <a:t>6</a:t>
            </a:r>
            <a:r>
              <a:rPr lang="zh-CN" altLang="en-US"/>
              <a:t> 大类原因：</a:t>
            </a:r>
            <a:endParaRPr lang="zh-CN" altLang="en-US"/>
          </a:p>
          <a:p>
            <a:r>
              <a:rPr lang="zh-CN" altLang="en-US"/>
              <a:t>药水金属稳定剂偏高，活性不足</a:t>
            </a:r>
            <a:endParaRPr lang="zh-CN" altLang="en-US"/>
          </a:p>
          <a:p>
            <a:r>
              <a:rPr lang="zh-CN" altLang="en-US">
                <a:sym typeface="+mn-ea"/>
              </a:rPr>
              <a:t>溶液搅拌不均</a:t>
            </a:r>
            <a:endParaRPr lang="zh-CN" altLang="en-US"/>
          </a:p>
          <a:p>
            <a:r>
              <a:rPr lang="zh-CN" altLang="en-US">
                <a:sym typeface="+mn-ea"/>
              </a:rPr>
              <a:t>温度分布不均</a:t>
            </a:r>
            <a:endParaRPr lang="zh-CN" altLang="en-US"/>
          </a:p>
          <a:p>
            <a:r>
              <a:rPr lang="en-US" altLang="zh-CN">
                <a:sym typeface="+mn-ea"/>
              </a:rPr>
              <a:t>pH </a:t>
            </a:r>
            <a:r>
              <a:rPr lang="zh-CN" altLang="en-US">
                <a:sym typeface="+mn-ea"/>
              </a:rPr>
              <a:t>局部波动</a:t>
            </a:r>
            <a:endParaRPr lang="zh-CN" altLang="en-US"/>
          </a:p>
          <a:p>
            <a:r>
              <a:rPr lang="zh-CN" altLang="en-US">
                <a:sym typeface="+mn-ea"/>
              </a:rPr>
              <a:t>基材差异</a:t>
            </a:r>
            <a:endParaRPr lang="zh-CN" altLang="en-US"/>
          </a:p>
          <a:p>
            <a:r>
              <a:rPr lang="zh-CN" altLang="en-US"/>
              <a:t>表面预处理不一致。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1"/>
          <p:cNvSpPr/>
          <p:nvPr>
            <p:custDataLst>
              <p:tags r:id="rId1"/>
            </p:custDataLst>
          </p:nvPr>
        </p:nvSpPr>
        <p:spPr>
          <a:xfrm>
            <a:off x="-1270" y="635"/>
            <a:ext cx="12192635" cy="6857365"/>
          </a:xfrm>
          <a:custGeom>
            <a:avLst/>
            <a:gdLst>
              <a:gd name="connsiteX0" fmla="*/ 0 w 9187626"/>
              <a:gd name="connsiteY0" fmla="*/ 0 h 3646215"/>
              <a:gd name="connsiteX1" fmla="*/ 70498 w 9187626"/>
              <a:gd name="connsiteY1" fmla="*/ 17398 h 3646215"/>
              <a:gd name="connsiteX2" fmla="*/ 4593813 w 9187626"/>
              <a:gd name="connsiteY2" fmla="*/ 458311 h 3646215"/>
              <a:gd name="connsiteX3" fmla="*/ 9117128 w 9187626"/>
              <a:gd name="connsiteY3" fmla="*/ 17398 h 3646215"/>
              <a:gd name="connsiteX4" fmla="*/ 9187626 w 9187626"/>
              <a:gd name="connsiteY4" fmla="*/ 0 h 3646215"/>
              <a:gd name="connsiteX5" fmla="*/ 9187626 w 9187626"/>
              <a:gd name="connsiteY5" fmla="*/ 3646215 h 3646215"/>
              <a:gd name="connsiteX6" fmla="*/ 9117128 w 9187626"/>
              <a:gd name="connsiteY6" fmla="*/ 3628818 h 3646215"/>
              <a:gd name="connsiteX7" fmla="*/ 4593813 w 9187626"/>
              <a:gd name="connsiteY7" fmla="*/ 3187904 h 3646215"/>
              <a:gd name="connsiteX8" fmla="*/ 70498 w 9187626"/>
              <a:gd name="connsiteY8" fmla="*/ 3628818 h 3646215"/>
              <a:gd name="connsiteX9" fmla="*/ 0 w 9187626"/>
              <a:gd name="connsiteY9" fmla="*/ 3646215 h 364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87626" h="3646215">
                <a:moveTo>
                  <a:pt x="0" y="0"/>
                </a:moveTo>
                <a:lnTo>
                  <a:pt x="70498" y="17398"/>
                </a:lnTo>
                <a:cubicBezTo>
                  <a:pt x="1299714" y="292846"/>
                  <a:pt x="2875599" y="458311"/>
                  <a:pt x="4593813" y="458311"/>
                </a:cubicBezTo>
                <a:cubicBezTo>
                  <a:pt x="6312028" y="458311"/>
                  <a:pt x="7887913" y="292846"/>
                  <a:pt x="9117128" y="17398"/>
                </a:cubicBezTo>
                <a:lnTo>
                  <a:pt x="9187626" y="0"/>
                </a:lnTo>
                <a:lnTo>
                  <a:pt x="9187626" y="3646215"/>
                </a:lnTo>
                <a:lnTo>
                  <a:pt x="9117128" y="3628818"/>
                </a:lnTo>
                <a:cubicBezTo>
                  <a:pt x="7887913" y="3353370"/>
                  <a:pt x="6312028" y="3187904"/>
                  <a:pt x="4593813" y="3187904"/>
                </a:cubicBezTo>
                <a:cubicBezTo>
                  <a:pt x="2875599" y="3187904"/>
                  <a:pt x="1299714" y="3353370"/>
                  <a:pt x="70498" y="3628818"/>
                </a:cubicBezTo>
                <a:lnTo>
                  <a:pt x="0" y="36462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800">
              <a:solidFill>
                <a:prstClr val="white"/>
              </a:solidFill>
              <a:latin typeface="+mn-ea"/>
              <a:sym typeface="微软雅黑" panose="020B0503020204020204" charset="-122"/>
            </a:endParaRPr>
          </a:p>
        </p:txBody>
      </p:sp>
      <p:sp>
        <p:nvSpPr>
          <p:cNvPr id="10" name="“_#color-785&amp;1094"/>
          <p:cNvSpPr/>
          <p:nvPr>
            <p:custDataLst>
              <p:tags r:id="rId2"/>
            </p:custDataLst>
          </p:nvPr>
        </p:nvSpPr>
        <p:spPr>
          <a:xfrm>
            <a:off x="5815584" y="1133856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“_#color-822&amp;2169"/>
          <p:cNvSpPr/>
          <p:nvPr>
            <p:custDataLst>
              <p:tags r:id="rId3"/>
            </p:custDataLst>
          </p:nvPr>
        </p:nvSpPr>
        <p:spPr>
          <a:xfrm>
            <a:off x="5815584" y="5230368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576072" y="246888"/>
                </a:moveTo>
                <a:cubicBezTo>
                  <a:pt x="576072" y="201168"/>
                  <a:pt x="557784" y="155448"/>
                  <a:pt x="539496" y="118872"/>
                </a:cubicBezTo>
                <a:cubicBezTo>
                  <a:pt x="521208" y="82296"/>
                  <a:pt x="493776" y="54864"/>
                  <a:pt x="457200" y="36576"/>
                </a:cubicBezTo>
                <a:cubicBezTo>
                  <a:pt x="429768" y="18288"/>
                  <a:pt x="393192" y="0"/>
                  <a:pt x="356616" y="0"/>
                </a:cubicBezTo>
                <a:cubicBezTo>
                  <a:pt x="338328" y="0"/>
                  <a:pt x="329184" y="9144"/>
                  <a:pt x="329184" y="27432"/>
                </a:cubicBezTo>
                <a:lnTo>
                  <a:pt x="329184" y="82296"/>
                </a:lnTo>
                <a:cubicBezTo>
                  <a:pt x="329184" y="91440"/>
                  <a:pt x="338328" y="109728"/>
                  <a:pt x="356616" y="109728"/>
                </a:cubicBezTo>
                <a:cubicBezTo>
                  <a:pt x="384048" y="109728"/>
                  <a:pt x="411480" y="128016"/>
                  <a:pt x="429768" y="146304"/>
                </a:cubicBezTo>
                <a:cubicBezTo>
                  <a:pt x="448056" y="164592"/>
                  <a:pt x="457200" y="201168"/>
                  <a:pt x="457200" y="246888"/>
                </a:cubicBezTo>
                <a:cubicBezTo>
                  <a:pt x="457200" y="256032"/>
                  <a:pt x="448056" y="274320"/>
                  <a:pt x="429768" y="274320"/>
                </a:cubicBezTo>
                <a:lnTo>
                  <a:pt x="365760" y="274320"/>
                </a:lnTo>
                <a:cubicBezTo>
                  <a:pt x="347472" y="274320"/>
                  <a:pt x="338328" y="283464"/>
                  <a:pt x="338328" y="292608"/>
                </a:cubicBezTo>
                <a:lnTo>
                  <a:pt x="338328" y="466344"/>
                </a:lnTo>
                <a:cubicBezTo>
                  <a:pt x="338328" y="484632"/>
                  <a:pt x="347472" y="493776"/>
                  <a:pt x="365760" y="493776"/>
                </a:cubicBezTo>
                <a:lnTo>
                  <a:pt x="548640" y="493776"/>
                </a:lnTo>
                <a:cubicBezTo>
                  <a:pt x="557784" y="493776"/>
                  <a:pt x="576072" y="484632"/>
                  <a:pt x="576072" y="466344"/>
                </a:cubicBezTo>
                <a:lnTo>
                  <a:pt x="576072" y="246888"/>
                </a:lnTo>
                <a:moveTo>
                  <a:pt x="0" y="82296"/>
                </a:moveTo>
                <a:cubicBezTo>
                  <a:pt x="0" y="91440"/>
                  <a:pt x="9144" y="109728"/>
                  <a:pt x="27432" y="109728"/>
                </a:cubicBezTo>
                <a:cubicBezTo>
                  <a:pt x="54864" y="109728"/>
                  <a:pt x="82296" y="128016"/>
                  <a:pt x="100584" y="146304"/>
                </a:cubicBezTo>
                <a:cubicBezTo>
                  <a:pt x="118872" y="164592"/>
                  <a:pt x="128016" y="201168"/>
                  <a:pt x="128016" y="246888"/>
                </a:cubicBezTo>
                <a:cubicBezTo>
                  <a:pt x="128016" y="256032"/>
                  <a:pt x="118872" y="274320"/>
                  <a:pt x="100584" y="274320"/>
                </a:cubicBezTo>
                <a:lnTo>
                  <a:pt x="36576" y="274320"/>
                </a:lnTo>
                <a:cubicBezTo>
                  <a:pt x="18288" y="274320"/>
                  <a:pt x="9144" y="283464"/>
                  <a:pt x="9144" y="292608"/>
                </a:cubicBezTo>
                <a:lnTo>
                  <a:pt x="9144" y="466344"/>
                </a:lnTo>
                <a:cubicBezTo>
                  <a:pt x="9144" y="484632"/>
                  <a:pt x="18288" y="493776"/>
                  <a:pt x="36576" y="493776"/>
                </a:cubicBezTo>
                <a:lnTo>
                  <a:pt x="219456" y="493776"/>
                </a:lnTo>
                <a:cubicBezTo>
                  <a:pt x="228600" y="493776"/>
                  <a:pt x="246888" y="484632"/>
                  <a:pt x="246888" y="466344"/>
                </a:cubicBezTo>
                <a:lnTo>
                  <a:pt x="246888" y="246888"/>
                </a:lnTo>
                <a:cubicBezTo>
                  <a:pt x="246888" y="201168"/>
                  <a:pt x="228600" y="155448"/>
                  <a:pt x="210312" y="118872"/>
                </a:cubicBezTo>
                <a:cubicBezTo>
                  <a:pt x="192024" y="82296"/>
                  <a:pt x="164592" y="54864"/>
                  <a:pt x="128016" y="36576"/>
                </a:cubicBezTo>
                <a:cubicBezTo>
                  <a:pt x="100584" y="18288"/>
                  <a:pt x="64008" y="0"/>
                  <a:pt x="27432" y="0"/>
                </a:cubicBezTo>
                <a:cubicBezTo>
                  <a:pt x="9144" y="0"/>
                  <a:pt x="0" y="9144"/>
                  <a:pt x="0" y="27432"/>
                </a:cubicBezTo>
                <a:lnTo>
                  <a:pt x="0" y="82296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圆角矩形 9"/>
          <p:cNvSpPr/>
          <p:nvPr>
            <p:custDataLst>
              <p:tags r:id="rId4"/>
            </p:custDataLst>
          </p:nvPr>
        </p:nvSpPr>
        <p:spPr>
          <a:xfrm>
            <a:off x="722630" y="1908175"/>
            <a:ext cx="10744200" cy="30194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431290" y="2159000"/>
            <a:ext cx="9344660" cy="791845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 dirty="0">
                <a:solidFill>
                  <a:schemeClr val="accent1"/>
                </a:solidFill>
              </a:rPr>
              <a:t>金属稳定剂偏高</a:t>
            </a:r>
            <a:r>
              <a:rPr lang="en-US" altLang="zh-CN" dirty="0">
                <a:solidFill>
                  <a:schemeClr val="accent1"/>
                </a:solidFill>
              </a:rPr>
              <a:t>---</a:t>
            </a:r>
            <a:r>
              <a:rPr lang="zh-CN" altLang="en-US" dirty="0">
                <a:solidFill>
                  <a:schemeClr val="accent1"/>
                </a:solidFill>
              </a:rPr>
              <a:t>所谓的阴阳面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1432306" y="3006090"/>
            <a:ext cx="9345169" cy="14401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金属稳定剂偏高有多种表现形式，并不是像我们理解的，一定会出现漏洞。有的时候会以模糊不均匀的形式表现出来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溶液不均匀</a:t>
            </a:r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 bwMode="auto">
          <a:xfrm>
            <a:off x="838200" y="2208530"/>
            <a:ext cx="2535555" cy="3278505"/>
          </a:xfrm>
          <a:custGeom>
            <a:avLst/>
            <a:gdLst>
              <a:gd name="adj" fmla="val 5384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  <a:gd name="connsiteX0" fmla="*/ 538 w 10000"/>
              <a:gd name="connsiteY0" fmla="*/ 0 h 10000"/>
              <a:gd name="connsiteX1" fmla="*/ 7032 w 10000"/>
              <a:gd name="connsiteY1" fmla="*/ 0 h 10000"/>
              <a:gd name="connsiteX2" fmla="*/ 7195 w 10000"/>
              <a:gd name="connsiteY2" fmla="*/ 122 h 10000"/>
              <a:gd name="connsiteX3" fmla="*/ 7242 w 10000"/>
              <a:gd name="connsiteY3" fmla="*/ 2118 h 10000"/>
              <a:gd name="connsiteX4" fmla="*/ 9920 w 10000"/>
              <a:gd name="connsiteY4" fmla="*/ 2169 h 10000"/>
              <a:gd name="connsiteX5" fmla="*/ 10000 w 10000"/>
              <a:gd name="connsiteY5" fmla="*/ 2229 h 10000"/>
              <a:gd name="connsiteX6" fmla="*/ 10000 w 10000"/>
              <a:gd name="connsiteY6" fmla="*/ 9584 h 10000"/>
              <a:gd name="connsiteX7" fmla="*/ 9462 w 10000"/>
              <a:gd name="connsiteY7" fmla="*/ 10000 h 10000"/>
              <a:gd name="connsiteX8" fmla="*/ 538 w 10000"/>
              <a:gd name="connsiteY8" fmla="*/ 10000 h 10000"/>
              <a:gd name="connsiteX9" fmla="*/ 0 w 10000"/>
              <a:gd name="connsiteY9" fmla="*/ 9584 h 10000"/>
              <a:gd name="connsiteX10" fmla="*/ 0 w 10000"/>
              <a:gd name="connsiteY10" fmla="*/ 416 h 10000"/>
              <a:gd name="connsiteX11" fmla="*/ 538 w 10000"/>
              <a:gd name="connsiteY1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00" h="10000">
                <a:moveTo>
                  <a:pt x="538" y="0"/>
                </a:moveTo>
                <a:lnTo>
                  <a:pt x="7032" y="0"/>
                </a:lnTo>
                <a:cubicBezTo>
                  <a:pt x="7086" y="41"/>
                  <a:pt x="7141" y="81"/>
                  <a:pt x="7195" y="122"/>
                </a:cubicBezTo>
                <a:cubicBezTo>
                  <a:pt x="7211" y="787"/>
                  <a:pt x="7226" y="1453"/>
                  <a:pt x="7242" y="2118"/>
                </a:cubicBezTo>
                <a:lnTo>
                  <a:pt x="9920" y="2169"/>
                </a:lnTo>
                <a:lnTo>
                  <a:pt x="10000" y="2229"/>
                </a:lnTo>
                <a:lnTo>
                  <a:pt x="10000" y="9584"/>
                </a:lnTo>
                <a:cubicBezTo>
                  <a:pt x="10000" y="9814"/>
                  <a:pt x="9760" y="10000"/>
                  <a:pt x="9462" y="10000"/>
                </a:cubicBezTo>
                <a:lnTo>
                  <a:pt x="538" y="10000"/>
                </a:lnTo>
                <a:cubicBezTo>
                  <a:pt x="240" y="10000"/>
                  <a:pt x="0" y="9814"/>
                  <a:pt x="0" y="9584"/>
                </a:cubicBezTo>
                <a:lnTo>
                  <a:pt x="0" y="416"/>
                </a:lnTo>
                <a:cubicBezTo>
                  <a:pt x="0" y="186"/>
                  <a:pt x="240" y="0"/>
                  <a:pt x="538" y="0"/>
                </a:cubicBezTo>
                <a:close/>
              </a:path>
            </a:pathLst>
          </a:custGeom>
          <a:gradFill>
            <a:gsLst>
              <a:gs pos="60000">
                <a:schemeClr val="accent1">
                  <a:lumMod val="9000"/>
                  <a:lumOff val="91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6" name="任意多边形 5"/>
          <p:cNvSpPr/>
          <p:nvPr>
            <p:custDataLst>
              <p:tags r:id="rId3"/>
            </p:custDataLst>
          </p:nvPr>
        </p:nvSpPr>
        <p:spPr bwMode="auto">
          <a:xfrm>
            <a:off x="2620963" y="2208530"/>
            <a:ext cx="753110" cy="729615"/>
          </a:xfrm>
          <a:custGeom>
            <a:avLst/>
            <a:gdLst>
              <a:gd name="it" fmla="*/ h 7 12"/>
              <a:gd name="ir" fmla="*/ w 7 12"/>
              <a:gd name="ib" fmla="*/ h 11 12"/>
            </a:gdLst>
            <a:ahLst/>
            <a:cxnLst>
              <a:cxn ang="3">
                <a:pos x="l" y="t"/>
              </a:cxn>
              <a:cxn ang="cd2">
                <a:pos x="l" y="vc"/>
              </a:cxn>
              <a:cxn ang="cd4">
                <a:pos x="l" y="b"/>
              </a:cxn>
              <a:cxn ang="cd4">
                <a:pos x="hc" y="b"/>
              </a:cxn>
              <a:cxn ang="cd4">
                <a:pos x="r" y="b"/>
              </a:cxn>
              <a:cxn ang="0">
                <a:pos x="hc" y="vc"/>
              </a:cxn>
            </a:cxnLst>
            <a:rect l="l" t="t" r="r" b="b"/>
            <a:pathLst>
              <a:path w="1554" h="1493">
                <a:moveTo>
                  <a:pt x="0" y="0"/>
                </a:moveTo>
                <a:lnTo>
                  <a:pt x="1429" y="1372"/>
                </a:lnTo>
                <a:lnTo>
                  <a:pt x="1467" y="1410"/>
                </a:lnTo>
                <a:lnTo>
                  <a:pt x="1466" y="1410"/>
                </a:lnTo>
                <a:lnTo>
                  <a:pt x="1554" y="1493"/>
                </a:lnTo>
                <a:lnTo>
                  <a:pt x="1130" y="1493"/>
                </a:lnTo>
                <a:lnTo>
                  <a:pt x="234" y="1493"/>
                </a:lnTo>
                <a:lnTo>
                  <a:pt x="234" y="1492"/>
                </a:lnTo>
                <a:lnTo>
                  <a:pt x="226" y="1493"/>
                </a:lnTo>
                <a:cubicBezTo>
                  <a:pt x="222" y="1493"/>
                  <a:pt x="218" y="1493"/>
                  <a:pt x="214" y="1493"/>
                </a:cubicBezTo>
                <a:cubicBezTo>
                  <a:pt x="96" y="1493"/>
                  <a:pt x="0" y="1397"/>
                  <a:pt x="0" y="1280"/>
                </a:cubicBezTo>
                <a:lnTo>
                  <a:pt x="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0000">
                <a:schemeClr val="accent1">
                  <a:lumMod val="13000"/>
                  <a:lumOff val="87000"/>
                </a:schemeClr>
              </a:gs>
              <a:gs pos="100000">
                <a:schemeClr val="accent1">
                  <a:lumMod val="17000"/>
                  <a:lumOff val="83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38100" dir="8100000" algn="tr" rotWithShape="0">
              <a:schemeClr val="accent1">
                <a:lumMod val="60000"/>
                <a:lumOff val="40000"/>
                <a:alpha val="35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7" name="Right Triangle 11"/>
          <p:cNvSpPr/>
          <p:nvPr>
            <p:custDataLst>
              <p:tags r:id="rId4"/>
            </p:custDataLst>
          </p:nvPr>
        </p:nvSpPr>
        <p:spPr>
          <a:xfrm>
            <a:off x="3374390" y="4542790"/>
            <a:ext cx="140335" cy="19367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ight Triangle 11"/>
          <p:cNvSpPr/>
          <p:nvPr>
            <p:custDataLst>
              <p:tags r:id="rId5"/>
            </p:custDataLst>
          </p:nvPr>
        </p:nvSpPr>
        <p:spPr>
          <a:xfrm flipH="1">
            <a:off x="697230" y="4542155"/>
            <a:ext cx="140335" cy="19431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4" descr="343439383331313b343532303032303bb8f6c8cbd0c5cfa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0300" y="2482215"/>
            <a:ext cx="458470" cy="458470"/>
          </a:xfrm>
          <a:prstGeom prst="rect">
            <a:avLst/>
          </a:prstGeom>
          <a:effectLst/>
        </p:spPr>
      </p:pic>
      <p:sp>
        <p:nvSpPr>
          <p:cNvPr id="11" name="圆角矩形 10"/>
          <p:cNvSpPr/>
          <p:nvPr>
            <p:custDataLst>
              <p:tags r:id="rId9"/>
            </p:custDataLst>
          </p:nvPr>
        </p:nvSpPr>
        <p:spPr>
          <a:xfrm>
            <a:off x="697230" y="4651375"/>
            <a:ext cx="2817495" cy="556895"/>
          </a:xfrm>
          <a:prstGeom prst="roundRect">
            <a:avLst>
              <a:gd name="adj" fmla="val 1744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b="1">
                <a:solidFill>
                  <a:schemeClr val="lt1">
                    <a:lumMod val="100000"/>
                  </a:schemeClr>
                </a:solidFill>
              </a:rPr>
              <a:t>PART 01</a:t>
            </a:r>
            <a:endParaRPr lang="en-US" altLang="zh-CN" b="1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33" name="矩形 32"/>
          <p:cNvSpPr/>
          <p:nvPr>
            <p:custDataLst>
              <p:tags r:id="rId10"/>
            </p:custDataLst>
          </p:nvPr>
        </p:nvSpPr>
        <p:spPr>
          <a:xfrm>
            <a:off x="1063625" y="3200400"/>
            <a:ext cx="2084705" cy="117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uFillTx/>
                <a:latin typeface="+中文正文" charset="0"/>
                <a:sym typeface="+mn-ea"/>
              </a:rPr>
              <a:t>搅拌浓度不均匀</a:t>
            </a:r>
            <a:endParaRPr lang="zh-CN" altLang="en-US" sz="1600" dirty="0">
              <a:solidFill>
                <a:srgbClr val="000000"/>
              </a:solidFill>
              <a:uFillTx/>
              <a:latin typeface="+中文正文" charset="0"/>
              <a:sym typeface="+mn-ea"/>
            </a:endParaRPr>
          </a:p>
        </p:txBody>
      </p:sp>
      <p:sp>
        <p:nvSpPr>
          <p:cNvPr id="34" name="任意多边形 33"/>
          <p:cNvSpPr/>
          <p:nvPr>
            <p:custDataLst>
              <p:tags r:id="rId11"/>
            </p:custDataLst>
          </p:nvPr>
        </p:nvSpPr>
        <p:spPr bwMode="auto">
          <a:xfrm>
            <a:off x="8819515" y="2208530"/>
            <a:ext cx="2535555" cy="3278505"/>
          </a:xfrm>
          <a:custGeom>
            <a:avLst/>
            <a:gdLst>
              <a:gd name="adj" fmla="val 5384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  <a:gd name="connsiteX0" fmla="*/ 538 w 10000"/>
              <a:gd name="connsiteY0" fmla="*/ 0 h 10000"/>
              <a:gd name="connsiteX1" fmla="*/ 7032 w 10000"/>
              <a:gd name="connsiteY1" fmla="*/ 0 h 10000"/>
              <a:gd name="connsiteX2" fmla="*/ 7195 w 10000"/>
              <a:gd name="connsiteY2" fmla="*/ 122 h 10000"/>
              <a:gd name="connsiteX3" fmla="*/ 7214 w 10000"/>
              <a:gd name="connsiteY3" fmla="*/ 2125 h 10000"/>
              <a:gd name="connsiteX4" fmla="*/ 9920 w 10000"/>
              <a:gd name="connsiteY4" fmla="*/ 2169 h 10000"/>
              <a:gd name="connsiteX5" fmla="*/ 10000 w 10000"/>
              <a:gd name="connsiteY5" fmla="*/ 2229 h 10000"/>
              <a:gd name="connsiteX6" fmla="*/ 10000 w 10000"/>
              <a:gd name="connsiteY6" fmla="*/ 9584 h 10000"/>
              <a:gd name="connsiteX7" fmla="*/ 9462 w 10000"/>
              <a:gd name="connsiteY7" fmla="*/ 10000 h 10000"/>
              <a:gd name="connsiteX8" fmla="*/ 538 w 10000"/>
              <a:gd name="connsiteY8" fmla="*/ 10000 h 10000"/>
              <a:gd name="connsiteX9" fmla="*/ 0 w 10000"/>
              <a:gd name="connsiteY9" fmla="*/ 9584 h 10000"/>
              <a:gd name="connsiteX10" fmla="*/ 0 w 10000"/>
              <a:gd name="connsiteY10" fmla="*/ 416 h 10000"/>
              <a:gd name="connsiteX11" fmla="*/ 538 w 10000"/>
              <a:gd name="connsiteY1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00" h="10000">
                <a:moveTo>
                  <a:pt x="538" y="0"/>
                </a:moveTo>
                <a:lnTo>
                  <a:pt x="7032" y="0"/>
                </a:lnTo>
                <a:cubicBezTo>
                  <a:pt x="7086" y="41"/>
                  <a:pt x="7141" y="81"/>
                  <a:pt x="7195" y="122"/>
                </a:cubicBezTo>
                <a:cubicBezTo>
                  <a:pt x="7201" y="790"/>
                  <a:pt x="7208" y="1457"/>
                  <a:pt x="7214" y="2125"/>
                </a:cubicBezTo>
                <a:lnTo>
                  <a:pt x="9920" y="2169"/>
                </a:lnTo>
                <a:lnTo>
                  <a:pt x="10000" y="2229"/>
                </a:lnTo>
                <a:lnTo>
                  <a:pt x="10000" y="9584"/>
                </a:lnTo>
                <a:cubicBezTo>
                  <a:pt x="10000" y="9814"/>
                  <a:pt x="9760" y="10000"/>
                  <a:pt x="9462" y="10000"/>
                </a:cubicBezTo>
                <a:lnTo>
                  <a:pt x="538" y="10000"/>
                </a:lnTo>
                <a:cubicBezTo>
                  <a:pt x="240" y="10000"/>
                  <a:pt x="0" y="9814"/>
                  <a:pt x="0" y="9584"/>
                </a:cubicBezTo>
                <a:lnTo>
                  <a:pt x="0" y="416"/>
                </a:lnTo>
                <a:cubicBezTo>
                  <a:pt x="0" y="186"/>
                  <a:pt x="240" y="0"/>
                  <a:pt x="538" y="0"/>
                </a:cubicBezTo>
                <a:close/>
              </a:path>
            </a:pathLst>
          </a:custGeom>
          <a:gradFill>
            <a:gsLst>
              <a:gs pos="60000">
                <a:schemeClr val="accent1">
                  <a:lumMod val="9000"/>
                  <a:lumOff val="91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35" name="任意多边形 34"/>
          <p:cNvSpPr/>
          <p:nvPr>
            <p:custDataLst>
              <p:tags r:id="rId12"/>
            </p:custDataLst>
          </p:nvPr>
        </p:nvSpPr>
        <p:spPr bwMode="auto">
          <a:xfrm>
            <a:off x="10603071" y="2208530"/>
            <a:ext cx="753110" cy="729615"/>
          </a:xfrm>
          <a:custGeom>
            <a:avLst/>
            <a:gdLst>
              <a:gd name="it" fmla="*/ h 7 12"/>
              <a:gd name="ir" fmla="*/ w 7 12"/>
              <a:gd name="ib" fmla="*/ h 11 12"/>
            </a:gdLst>
            <a:ahLst/>
            <a:cxnLst>
              <a:cxn ang="3">
                <a:pos x="l" y="t"/>
              </a:cxn>
              <a:cxn ang="cd2">
                <a:pos x="l" y="vc"/>
              </a:cxn>
              <a:cxn ang="cd4">
                <a:pos x="l" y="b"/>
              </a:cxn>
              <a:cxn ang="cd4">
                <a:pos x="hc" y="b"/>
              </a:cxn>
              <a:cxn ang="cd4">
                <a:pos x="r" y="b"/>
              </a:cxn>
              <a:cxn ang="0">
                <a:pos x="hc" y="vc"/>
              </a:cxn>
            </a:cxnLst>
            <a:rect l="l" t="t" r="r" b="b"/>
            <a:pathLst>
              <a:path w="1554" h="1493">
                <a:moveTo>
                  <a:pt x="0" y="0"/>
                </a:moveTo>
                <a:lnTo>
                  <a:pt x="1429" y="1372"/>
                </a:lnTo>
                <a:lnTo>
                  <a:pt x="1467" y="1410"/>
                </a:lnTo>
                <a:lnTo>
                  <a:pt x="1466" y="1410"/>
                </a:lnTo>
                <a:lnTo>
                  <a:pt x="1554" y="1493"/>
                </a:lnTo>
                <a:lnTo>
                  <a:pt x="1130" y="1493"/>
                </a:lnTo>
                <a:lnTo>
                  <a:pt x="234" y="1493"/>
                </a:lnTo>
                <a:lnTo>
                  <a:pt x="234" y="1492"/>
                </a:lnTo>
                <a:lnTo>
                  <a:pt x="226" y="1493"/>
                </a:lnTo>
                <a:cubicBezTo>
                  <a:pt x="222" y="1493"/>
                  <a:pt x="218" y="1493"/>
                  <a:pt x="214" y="1493"/>
                </a:cubicBezTo>
                <a:cubicBezTo>
                  <a:pt x="96" y="1493"/>
                  <a:pt x="0" y="1397"/>
                  <a:pt x="0" y="1280"/>
                </a:cubicBezTo>
                <a:lnTo>
                  <a:pt x="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0000">
                <a:schemeClr val="accent1">
                  <a:lumMod val="13000"/>
                  <a:lumOff val="87000"/>
                </a:schemeClr>
              </a:gs>
              <a:gs pos="100000">
                <a:schemeClr val="accent1">
                  <a:lumMod val="17000"/>
                  <a:lumOff val="83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38100" dir="8100000" algn="tr" rotWithShape="0">
              <a:schemeClr val="accent1">
                <a:lumMod val="60000"/>
                <a:lumOff val="40000"/>
                <a:alpha val="35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36" name="Right Triangle 11"/>
          <p:cNvSpPr/>
          <p:nvPr>
            <p:custDataLst>
              <p:tags r:id="rId13"/>
            </p:custDataLst>
          </p:nvPr>
        </p:nvSpPr>
        <p:spPr>
          <a:xfrm>
            <a:off x="11355705" y="4542790"/>
            <a:ext cx="140335" cy="19367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ight Triangle 11"/>
          <p:cNvSpPr/>
          <p:nvPr>
            <p:custDataLst>
              <p:tags r:id="rId14"/>
            </p:custDataLst>
          </p:nvPr>
        </p:nvSpPr>
        <p:spPr>
          <a:xfrm flipH="1">
            <a:off x="8678545" y="4542155"/>
            <a:ext cx="140335" cy="19431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8" name="圆角矩形 47"/>
          <p:cNvSpPr/>
          <p:nvPr>
            <p:custDataLst>
              <p:tags r:id="rId15"/>
            </p:custDataLst>
          </p:nvPr>
        </p:nvSpPr>
        <p:spPr>
          <a:xfrm>
            <a:off x="8678545" y="4651375"/>
            <a:ext cx="2817495" cy="556895"/>
          </a:xfrm>
          <a:prstGeom prst="roundRect">
            <a:avLst>
              <a:gd name="adj" fmla="val 1744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b="1">
                <a:solidFill>
                  <a:schemeClr val="lt1">
                    <a:lumMod val="100000"/>
                  </a:schemeClr>
                </a:solidFill>
              </a:rPr>
              <a:t>PART 03</a:t>
            </a:r>
            <a:endParaRPr lang="en-US" altLang="zh-CN" b="1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59" name="矩形 58"/>
          <p:cNvSpPr/>
          <p:nvPr>
            <p:custDataLst>
              <p:tags r:id="rId16"/>
            </p:custDataLst>
          </p:nvPr>
        </p:nvSpPr>
        <p:spPr>
          <a:xfrm>
            <a:off x="9044940" y="3200400"/>
            <a:ext cx="2084705" cy="117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uFillTx/>
                <a:latin typeface="+中文正文" charset="0"/>
                <a:sym typeface="+mn-ea"/>
              </a:rPr>
              <a:t>pH</a:t>
            </a:r>
            <a:r>
              <a:rPr lang="zh-CN" altLang="en-US" sz="1600" dirty="0">
                <a:solidFill>
                  <a:srgbClr val="000000"/>
                </a:solidFill>
                <a:uFillTx/>
                <a:latin typeface="+中文正文" charset="0"/>
                <a:sym typeface="+mn-ea"/>
              </a:rPr>
              <a:t>不均匀</a:t>
            </a:r>
            <a:endParaRPr lang="zh-CN" altLang="en-US" sz="1600" dirty="0">
              <a:solidFill>
                <a:srgbClr val="000000"/>
              </a:solidFill>
              <a:uFillTx/>
              <a:latin typeface="+中文正文" charset="0"/>
              <a:sym typeface="+mn-ea"/>
            </a:endParaRPr>
          </a:p>
        </p:txBody>
      </p:sp>
      <p:pic>
        <p:nvPicPr>
          <p:cNvPr id="10" name="图片 14" descr="343439383331313b343532303033303bd2d1b9bad3a6d3c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102090" y="2482215"/>
            <a:ext cx="458470" cy="458470"/>
          </a:xfrm>
          <a:prstGeom prst="rect">
            <a:avLst/>
          </a:prstGeom>
          <a:effectLst/>
        </p:spPr>
      </p:pic>
      <p:sp>
        <p:nvSpPr>
          <p:cNvPr id="61" name="任意多边形 60"/>
          <p:cNvSpPr/>
          <p:nvPr>
            <p:custDataLst>
              <p:tags r:id="rId20"/>
            </p:custDataLst>
          </p:nvPr>
        </p:nvSpPr>
        <p:spPr bwMode="auto">
          <a:xfrm>
            <a:off x="4577715" y="1883410"/>
            <a:ext cx="3037840" cy="3928110"/>
          </a:xfrm>
          <a:custGeom>
            <a:avLst/>
            <a:gdLst>
              <a:gd name="adj" fmla="val 5384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  <a:gd name="connsiteX0" fmla="*/ 538 w 10000"/>
              <a:gd name="connsiteY0" fmla="*/ 0 h 10000"/>
              <a:gd name="connsiteX1" fmla="*/ 7032 w 10000"/>
              <a:gd name="connsiteY1" fmla="*/ 0 h 10000"/>
              <a:gd name="connsiteX2" fmla="*/ 7195 w 10000"/>
              <a:gd name="connsiteY2" fmla="*/ 122 h 10000"/>
              <a:gd name="connsiteX3" fmla="*/ 7250 w 10000"/>
              <a:gd name="connsiteY3" fmla="*/ 2133 h 10000"/>
              <a:gd name="connsiteX4" fmla="*/ 9920 w 10000"/>
              <a:gd name="connsiteY4" fmla="*/ 2169 h 10000"/>
              <a:gd name="connsiteX5" fmla="*/ 10000 w 10000"/>
              <a:gd name="connsiteY5" fmla="*/ 2229 h 10000"/>
              <a:gd name="connsiteX6" fmla="*/ 10000 w 10000"/>
              <a:gd name="connsiteY6" fmla="*/ 9584 h 10000"/>
              <a:gd name="connsiteX7" fmla="*/ 9462 w 10000"/>
              <a:gd name="connsiteY7" fmla="*/ 10000 h 10000"/>
              <a:gd name="connsiteX8" fmla="*/ 538 w 10000"/>
              <a:gd name="connsiteY8" fmla="*/ 10000 h 10000"/>
              <a:gd name="connsiteX9" fmla="*/ 0 w 10000"/>
              <a:gd name="connsiteY9" fmla="*/ 9584 h 10000"/>
              <a:gd name="connsiteX10" fmla="*/ 0 w 10000"/>
              <a:gd name="connsiteY10" fmla="*/ 416 h 10000"/>
              <a:gd name="connsiteX11" fmla="*/ 538 w 10000"/>
              <a:gd name="connsiteY1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00" h="10000">
                <a:moveTo>
                  <a:pt x="538" y="0"/>
                </a:moveTo>
                <a:lnTo>
                  <a:pt x="7032" y="0"/>
                </a:lnTo>
                <a:cubicBezTo>
                  <a:pt x="7086" y="41"/>
                  <a:pt x="7141" y="81"/>
                  <a:pt x="7195" y="122"/>
                </a:cubicBezTo>
                <a:cubicBezTo>
                  <a:pt x="7213" y="792"/>
                  <a:pt x="7232" y="1463"/>
                  <a:pt x="7250" y="2133"/>
                </a:cubicBezTo>
                <a:lnTo>
                  <a:pt x="9920" y="2169"/>
                </a:lnTo>
                <a:lnTo>
                  <a:pt x="10000" y="2229"/>
                </a:lnTo>
                <a:lnTo>
                  <a:pt x="10000" y="9584"/>
                </a:lnTo>
                <a:cubicBezTo>
                  <a:pt x="10000" y="9814"/>
                  <a:pt x="9760" y="10000"/>
                  <a:pt x="9462" y="10000"/>
                </a:cubicBezTo>
                <a:lnTo>
                  <a:pt x="538" y="10000"/>
                </a:lnTo>
                <a:cubicBezTo>
                  <a:pt x="240" y="10000"/>
                  <a:pt x="0" y="9814"/>
                  <a:pt x="0" y="9584"/>
                </a:cubicBezTo>
                <a:lnTo>
                  <a:pt x="0" y="416"/>
                </a:lnTo>
                <a:cubicBezTo>
                  <a:pt x="0" y="186"/>
                  <a:pt x="240" y="0"/>
                  <a:pt x="538" y="0"/>
                </a:cubicBezTo>
                <a:close/>
              </a:path>
            </a:pathLst>
          </a:custGeom>
          <a:gradFill>
            <a:gsLst>
              <a:gs pos="60000">
                <a:schemeClr val="accent1">
                  <a:lumMod val="9000"/>
                  <a:lumOff val="91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64" name="任意多边形 63"/>
          <p:cNvSpPr/>
          <p:nvPr>
            <p:custDataLst>
              <p:tags r:id="rId21"/>
            </p:custDataLst>
          </p:nvPr>
        </p:nvSpPr>
        <p:spPr bwMode="auto">
          <a:xfrm>
            <a:off x="6713062" y="1883410"/>
            <a:ext cx="902335" cy="874395"/>
          </a:xfrm>
          <a:custGeom>
            <a:avLst/>
            <a:gdLst>
              <a:gd name="it" fmla="*/ h 7 12"/>
              <a:gd name="ir" fmla="*/ w 7 12"/>
              <a:gd name="ib" fmla="*/ h 11 12"/>
            </a:gdLst>
            <a:ahLst/>
            <a:cxnLst>
              <a:cxn ang="3">
                <a:pos x="l" y="t"/>
              </a:cxn>
              <a:cxn ang="cd2">
                <a:pos x="l" y="vc"/>
              </a:cxn>
              <a:cxn ang="cd4">
                <a:pos x="l" y="b"/>
              </a:cxn>
              <a:cxn ang="cd4">
                <a:pos x="hc" y="b"/>
              </a:cxn>
              <a:cxn ang="cd4">
                <a:pos x="r" y="b"/>
              </a:cxn>
              <a:cxn ang="0">
                <a:pos x="hc" y="vc"/>
              </a:cxn>
            </a:cxnLst>
            <a:rect l="l" t="t" r="r" b="b"/>
            <a:pathLst>
              <a:path w="1554" h="1493">
                <a:moveTo>
                  <a:pt x="0" y="0"/>
                </a:moveTo>
                <a:lnTo>
                  <a:pt x="1429" y="1372"/>
                </a:lnTo>
                <a:lnTo>
                  <a:pt x="1467" y="1410"/>
                </a:lnTo>
                <a:lnTo>
                  <a:pt x="1466" y="1410"/>
                </a:lnTo>
                <a:lnTo>
                  <a:pt x="1554" y="1493"/>
                </a:lnTo>
                <a:lnTo>
                  <a:pt x="1130" y="1493"/>
                </a:lnTo>
                <a:lnTo>
                  <a:pt x="234" y="1493"/>
                </a:lnTo>
                <a:lnTo>
                  <a:pt x="234" y="1492"/>
                </a:lnTo>
                <a:lnTo>
                  <a:pt x="226" y="1493"/>
                </a:lnTo>
                <a:cubicBezTo>
                  <a:pt x="222" y="1493"/>
                  <a:pt x="218" y="1493"/>
                  <a:pt x="214" y="1493"/>
                </a:cubicBezTo>
                <a:cubicBezTo>
                  <a:pt x="96" y="1493"/>
                  <a:pt x="0" y="1397"/>
                  <a:pt x="0" y="1280"/>
                </a:cubicBezTo>
                <a:lnTo>
                  <a:pt x="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0000">
                <a:schemeClr val="accent1">
                  <a:lumMod val="13000"/>
                  <a:lumOff val="87000"/>
                </a:schemeClr>
              </a:gs>
              <a:gs pos="100000">
                <a:schemeClr val="accent1">
                  <a:lumMod val="17000"/>
                  <a:lumOff val="83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38100" dir="8100000" algn="tr" rotWithShape="0">
              <a:schemeClr val="accent1">
                <a:lumMod val="60000"/>
                <a:lumOff val="40000"/>
                <a:alpha val="35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65" name="Right Triangle 11"/>
          <p:cNvSpPr/>
          <p:nvPr>
            <p:custDataLst>
              <p:tags r:id="rId22"/>
            </p:custDataLst>
          </p:nvPr>
        </p:nvSpPr>
        <p:spPr>
          <a:xfrm>
            <a:off x="7615555" y="4680585"/>
            <a:ext cx="168910" cy="23177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6" name="Right Triangle 11"/>
          <p:cNvSpPr/>
          <p:nvPr>
            <p:custDataLst>
              <p:tags r:id="rId23"/>
            </p:custDataLst>
          </p:nvPr>
        </p:nvSpPr>
        <p:spPr>
          <a:xfrm flipH="1">
            <a:off x="4408805" y="4679315"/>
            <a:ext cx="168910" cy="23304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图片 3" descr="343439383331313b343532303031393bd2b5bca8b9dcc0ed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067300" y="2345690"/>
            <a:ext cx="594360" cy="594360"/>
          </a:xfrm>
          <a:prstGeom prst="rect">
            <a:avLst/>
          </a:prstGeom>
          <a:effectLst/>
        </p:spPr>
      </p:pic>
      <p:sp>
        <p:nvSpPr>
          <p:cNvPr id="67" name="圆角矩形 66"/>
          <p:cNvSpPr/>
          <p:nvPr>
            <p:custDataLst>
              <p:tags r:id="rId27"/>
            </p:custDataLst>
          </p:nvPr>
        </p:nvSpPr>
        <p:spPr>
          <a:xfrm>
            <a:off x="4408805" y="4810125"/>
            <a:ext cx="3375660" cy="667385"/>
          </a:xfrm>
          <a:prstGeom prst="roundRect">
            <a:avLst>
              <a:gd name="adj" fmla="val 1744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b="1" dirty="0">
                <a:solidFill>
                  <a:schemeClr val="lt1">
                    <a:lumMod val="100000"/>
                  </a:schemeClr>
                </a:solidFill>
              </a:rPr>
              <a:t>PART 02</a:t>
            </a:r>
            <a:endParaRPr lang="en-US" altLang="zh-CN" b="1" dirty="0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28"/>
            </p:custDataLst>
          </p:nvPr>
        </p:nvSpPr>
        <p:spPr>
          <a:xfrm>
            <a:off x="5054283" y="3200400"/>
            <a:ext cx="2084705" cy="117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uFillTx/>
                <a:latin typeface="+中文正文" charset="0"/>
                <a:sym typeface="+mn-ea"/>
              </a:rPr>
              <a:t>温度不均匀</a:t>
            </a:r>
            <a:endParaRPr lang="zh-CN" altLang="en-US" sz="1600" dirty="0">
              <a:solidFill>
                <a:srgbClr val="000000"/>
              </a:solidFill>
              <a:uFillTx/>
              <a:latin typeface="+中文正文" charset="0"/>
              <a:sym typeface="+mn-ea"/>
            </a:endParaRPr>
          </a:p>
        </p:txBody>
      </p:sp>
    </p:spTree>
    <p:custDataLst>
      <p:tags r:id="rId29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材质方面</a:t>
            </a:r>
            <a:endParaRPr lang="zh-CN" altLang="en-US"/>
          </a:p>
        </p:txBody>
      </p:sp>
      <p:sp>
        <p:nvSpPr>
          <p:cNvPr id="40" name="任意多边形: 形状 39"/>
          <p:cNvSpPr/>
          <p:nvPr>
            <p:custDataLst>
              <p:tags r:id="rId2"/>
            </p:custDataLst>
          </p:nvPr>
        </p:nvSpPr>
        <p:spPr>
          <a:xfrm>
            <a:off x="1122680" y="1808480"/>
            <a:ext cx="5178425" cy="4481830"/>
          </a:xfrm>
          <a:custGeom>
            <a:avLst/>
            <a:gdLst>
              <a:gd name="connsiteX0" fmla="*/ 2048993 w 4743186"/>
              <a:gd name="connsiteY0" fmla="*/ 2 h 4105059"/>
              <a:gd name="connsiteX1" fmla="*/ 3941406 w 4743186"/>
              <a:gd name="connsiteY1" fmla="*/ 1250750 h 4105059"/>
              <a:gd name="connsiteX2" fmla="*/ 4743186 w 4743186"/>
              <a:gd name="connsiteY2" fmla="*/ 3139626 h 4105059"/>
              <a:gd name="connsiteX3" fmla="*/ 2854311 w 4743186"/>
              <a:gd name="connsiteY3" fmla="*/ 3941406 h 4105059"/>
              <a:gd name="connsiteX4" fmla="*/ 163654 w 4743186"/>
              <a:gd name="connsiteY4" fmla="*/ 2854311 h 4105059"/>
              <a:gd name="connsiteX5" fmla="*/ 1250750 w 4743186"/>
              <a:gd name="connsiteY5" fmla="*/ 163654 h 4105059"/>
              <a:gd name="connsiteX6" fmla="*/ 2048993 w 4743186"/>
              <a:gd name="connsiteY6" fmla="*/ 2 h 4105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186" h="4105059">
                <a:moveTo>
                  <a:pt x="2048993" y="2"/>
                </a:moveTo>
                <a:cubicBezTo>
                  <a:pt x="2848656" y="-1021"/>
                  <a:pt x="3609298" y="468352"/>
                  <a:pt x="3941406" y="1250750"/>
                </a:cubicBezTo>
                <a:lnTo>
                  <a:pt x="4743186" y="3139626"/>
                </a:lnTo>
                <a:lnTo>
                  <a:pt x="2854311" y="3941406"/>
                </a:lnTo>
                <a:cubicBezTo>
                  <a:pt x="1811113" y="4384217"/>
                  <a:pt x="606465" y="3897508"/>
                  <a:pt x="163654" y="2854311"/>
                </a:cubicBezTo>
                <a:cubicBezTo>
                  <a:pt x="-279157" y="1811113"/>
                  <a:pt x="207553" y="606465"/>
                  <a:pt x="1250750" y="163654"/>
                </a:cubicBezTo>
                <a:cubicBezTo>
                  <a:pt x="1511549" y="52951"/>
                  <a:pt x="1782439" y="344"/>
                  <a:pt x="2048993" y="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7" name="任意多边形: 形状 36"/>
          <p:cNvSpPr/>
          <p:nvPr>
            <p:custDataLst>
              <p:tags r:id="rId3"/>
            </p:custDataLst>
          </p:nvPr>
        </p:nvSpPr>
        <p:spPr>
          <a:xfrm>
            <a:off x="5890260" y="1808480"/>
            <a:ext cx="5178425" cy="4481830"/>
          </a:xfrm>
          <a:custGeom>
            <a:avLst/>
            <a:gdLst>
              <a:gd name="connsiteX0" fmla="*/ 2687119 w 4743185"/>
              <a:gd name="connsiteY0" fmla="*/ 2 h 4105059"/>
              <a:gd name="connsiteX1" fmla="*/ 4579532 w 4743185"/>
              <a:gd name="connsiteY1" fmla="*/ 1250750 h 4105059"/>
              <a:gd name="connsiteX2" fmla="*/ 3492436 w 4743185"/>
              <a:gd name="connsiteY2" fmla="*/ 3941406 h 4105059"/>
              <a:gd name="connsiteX3" fmla="*/ 801780 w 4743185"/>
              <a:gd name="connsiteY3" fmla="*/ 2854311 h 4105059"/>
              <a:gd name="connsiteX4" fmla="*/ 0 w 4743185"/>
              <a:gd name="connsiteY4" fmla="*/ 965434 h 4105059"/>
              <a:gd name="connsiteX5" fmla="*/ 1888876 w 4743185"/>
              <a:gd name="connsiteY5" fmla="*/ 163654 h 4105059"/>
              <a:gd name="connsiteX6" fmla="*/ 2687119 w 4743185"/>
              <a:gd name="connsiteY6" fmla="*/ 2 h 4105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43185" h="4105059">
                <a:moveTo>
                  <a:pt x="2687119" y="2"/>
                </a:moveTo>
                <a:cubicBezTo>
                  <a:pt x="3486782" y="-1021"/>
                  <a:pt x="4247424" y="468352"/>
                  <a:pt x="4579532" y="1250750"/>
                </a:cubicBezTo>
                <a:cubicBezTo>
                  <a:pt x="5022343" y="2293947"/>
                  <a:pt x="4535633" y="3498595"/>
                  <a:pt x="3492436" y="3941406"/>
                </a:cubicBezTo>
                <a:cubicBezTo>
                  <a:pt x="2449239" y="4384217"/>
                  <a:pt x="1244591" y="3897508"/>
                  <a:pt x="801780" y="2854311"/>
                </a:cubicBezTo>
                <a:lnTo>
                  <a:pt x="0" y="965434"/>
                </a:lnTo>
                <a:lnTo>
                  <a:pt x="1888876" y="163654"/>
                </a:lnTo>
                <a:cubicBezTo>
                  <a:pt x="2149675" y="52951"/>
                  <a:pt x="2420565" y="344"/>
                  <a:pt x="2687119" y="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 useBgFill="1">
        <p:nvSpPr>
          <p:cNvPr id="18" name="椭圆 17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7057390" y="2280920"/>
            <a:ext cx="3536950" cy="35375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前处理不均匀（有无，酸洗等）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19" name="椭圆 18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595755" y="2280920"/>
            <a:ext cx="3536950" cy="35375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基材成分不均匀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44" name="图片 43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215" r="22725" b="11601"/>
          <a:stretch>
            <a:fillRect/>
          </a:stretch>
        </p:blipFill>
        <p:spPr>
          <a:xfrm>
            <a:off x="2657475" y="1356995"/>
            <a:ext cx="1414780" cy="1414780"/>
          </a:xfrm>
          <a:custGeom>
            <a:avLst/>
            <a:gdLst>
              <a:gd name="connsiteX0" fmla="*/ 648000 w 1296000"/>
              <a:gd name="connsiteY0" fmla="*/ 0 h 1296000"/>
              <a:gd name="connsiteX1" fmla="*/ 1296000 w 1296000"/>
              <a:gd name="connsiteY1" fmla="*/ 648000 h 1296000"/>
              <a:gd name="connsiteX2" fmla="*/ 648000 w 1296000"/>
              <a:gd name="connsiteY2" fmla="*/ 1296000 h 1296000"/>
              <a:gd name="connsiteX3" fmla="*/ 0 w 1296000"/>
              <a:gd name="connsiteY3" fmla="*/ 648000 h 1296000"/>
              <a:gd name="connsiteX4" fmla="*/ 648000 w 1296000"/>
              <a:gd name="connsiteY4" fmla="*/ 0 h 12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000" h="1296000">
                <a:moveTo>
                  <a:pt x="648000" y="0"/>
                </a:moveTo>
                <a:cubicBezTo>
                  <a:pt x="1005881" y="0"/>
                  <a:pt x="1296000" y="290119"/>
                  <a:pt x="1296000" y="648000"/>
                </a:cubicBezTo>
                <a:cubicBezTo>
                  <a:pt x="1296000" y="1005881"/>
                  <a:pt x="1005881" y="1296000"/>
                  <a:pt x="648000" y="1296000"/>
                </a:cubicBezTo>
                <a:cubicBezTo>
                  <a:pt x="290119" y="1296000"/>
                  <a:pt x="0" y="1005881"/>
                  <a:pt x="0" y="648000"/>
                </a:cubicBezTo>
                <a:cubicBezTo>
                  <a:pt x="0" y="290119"/>
                  <a:pt x="290119" y="0"/>
                  <a:pt x="648000" y="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>
                <a:alpha val="50000"/>
              </a:schemeClr>
            </a:solidFill>
          </a:ln>
        </p:spPr>
      </p:pic>
      <p:pic>
        <p:nvPicPr>
          <p:cNvPr id="48" name="图片 47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0" t="6686" r="29400" b="31515"/>
          <a:stretch>
            <a:fillRect/>
          </a:stretch>
        </p:blipFill>
        <p:spPr>
          <a:xfrm>
            <a:off x="8118475" y="1356995"/>
            <a:ext cx="1414780" cy="1414780"/>
          </a:xfrm>
          <a:custGeom>
            <a:avLst/>
            <a:gdLst>
              <a:gd name="connsiteX0" fmla="*/ 648000 w 1296000"/>
              <a:gd name="connsiteY0" fmla="*/ 0 h 1296000"/>
              <a:gd name="connsiteX1" fmla="*/ 1296000 w 1296000"/>
              <a:gd name="connsiteY1" fmla="*/ 648000 h 1296000"/>
              <a:gd name="connsiteX2" fmla="*/ 648000 w 1296000"/>
              <a:gd name="connsiteY2" fmla="*/ 1296000 h 1296000"/>
              <a:gd name="connsiteX3" fmla="*/ 0 w 1296000"/>
              <a:gd name="connsiteY3" fmla="*/ 648000 h 1296000"/>
              <a:gd name="connsiteX4" fmla="*/ 648000 w 1296000"/>
              <a:gd name="connsiteY4" fmla="*/ 0 h 12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000" h="1296000">
                <a:moveTo>
                  <a:pt x="648000" y="0"/>
                </a:moveTo>
                <a:cubicBezTo>
                  <a:pt x="1005881" y="0"/>
                  <a:pt x="1296000" y="290119"/>
                  <a:pt x="1296000" y="648000"/>
                </a:cubicBezTo>
                <a:cubicBezTo>
                  <a:pt x="1296000" y="1005881"/>
                  <a:pt x="1005881" y="1296000"/>
                  <a:pt x="648000" y="1296000"/>
                </a:cubicBezTo>
                <a:cubicBezTo>
                  <a:pt x="290119" y="1296000"/>
                  <a:pt x="0" y="1005881"/>
                  <a:pt x="0" y="648000"/>
                </a:cubicBezTo>
                <a:cubicBezTo>
                  <a:pt x="0" y="290119"/>
                  <a:pt x="290119" y="0"/>
                  <a:pt x="648000" y="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>
                <a:alpha val="50000"/>
              </a:schemeClr>
            </a:solidFill>
          </a:ln>
        </p:spPr>
      </p:pic>
    </p:spTree>
    <p:custDataLst>
      <p:tags r:id="rId1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感谢您的观看</a:t>
            </a:r>
            <a:endParaRPr lang="zh-CN" altLang="en-US"/>
          </a:p>
        </p:txBody>
      </p:sp>
      <p:sp>
        <p:nvSpPr>
          <p:cNvPr id="6" name="公司名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深圳恒享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汇报人：</a:t>
            </a:r>
            <a:r>
              <a:rPr lang="en-US" altLang="zh-CN"/>
              <a:t>WPS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04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0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1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4"/>
</p:tagLst>
</file>

<file path=ppt/tags/tag12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5934"/>
</p:tagLst>
</file>

<file path=ppt/tags/tag123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4"/>
  <p:tag name="KSO_WM_TEMPLATE_CATEGORY" val="custom"/>
  <p:tag name="KSO_WM_TEMPLATE_MASTER_TYPE" val="0"/>
  <p:tag name="KSO_WM_TEMPLATE_COLORSEQUENCE" val="1,2,3,4,5,6"/>
</p:tagLst>
</file>

<file path=ppt/tags/tag1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34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ISCONTENTSTITLE" val="0"/>
  <p:tag name="KSO_WM_UNIT_TEXT_TYPE" val="1"/>
  <p:tag name="KSO_WM_UNIT_PRESET_TEXT" val="单击此处&#10;添加文档标题"/>
</p:tagLst>
</file>

<file path=ppt/tags/tag125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ID" val="custom20235934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VALUE" val="13"/>
  <p:tag name="KSO_WM_UNIT_TEXT_LAYER_COUNT" val="1"/>
  <p:tag name="KSO_WM_UNIT_PRESET_TEXT_INDEX" val="-1"/>
  <p:tag name="KSO_WM_UNIT_PRESET_TEXT_LEN" val="0"/>
</p:tagLst>
</file>

<file path=ppt/tags/tag126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934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TEXT_LAYER_COUNT" val="1"/>
  <p:tag name="KSO_WM_UNIT_PRESET_TEXT_INDEX" val="-1"/>
  <p:tag name="KSO_WM_UNIT_PRESET_TEXT_LEN" val="0"/>
</p:tagLst>
</file>

<file path=ppt/tags/tag127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5934"/>
  <p:tag name="KSO_WM_TEMPLATE_CATEGORY" val="custom"/>
  <p:tag name="KSO_WM_SLIDE_INDEX" val="1"/>
  <p:tag name="KSO_WM_SLIDE_ID" val="custom20235934_1"/>
  <p:tag name="KSO_WM_TEMPLATE_MASTER_TYPE" val="0"/>
  <p:tag name="KSO_WM_SLIDE_LAYOUT" val="a_f"/>
  <p:tag name="KSO_WM_SLIDE_LAYOUT_CNT" val="1_2"/>
  <p:tag name="KSO_WM_TEMPLATE_COLORSEQUENCE" val="1,2,3,4,5,6"/>
</p:tagLst>
</file>

<file path=ppt/tags/tag12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34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ISCONTENTSTITLE" val="0"/>
  <p:tag name="KSO_WM_UNIT_TEXT_TYPE" val="1"/>
  <p:tag name="KSO_WM_UNIT_PRESET_TEXT" val="添加章节标题"/>
</p:tagLst>
</file>

<file path=ppt/tags/tag129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34"/>
  <p:tag name="KSO_WM_TEMPLATE_CATEGORY" val="custom"/>
  <p:tag name="KSO_WM_SLIDE_INDEX" val="7"/>
  <p:tag name="KSO_WM_SLIDE_ID" val="custom20235934_7"/>
  <p:tag name="KSO_WM_TEMPLATE_MASTER_TYPE" val="0"/>
  <p:tag name="KSO_WM_SLIDE_LAYOUT" val="a_e"/>
  <p:tag name="KSO_WM_SLIDE_LAYOUT_CNT" val="1_1"/>
  <p:tag name="KSO_WM_TEMPLATE_COLORSEQUENCE" val="1,2,3,4,5,6"/>
</p:tagLst>
</file>

<file path=ppt/tags/tag13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34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ISCONTENTSTITLE" val="0"/>
  <p:tag name="KSO_WM_UNIT_TEXT_TYPE" val="1"/>
  <p:tag name="KSO_WM_UNIT_PRESET_TEXT" val="单击此处添加标题"/>
</p:tagLst>
</file>

<file path=ppt/tags/tag13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ID" val="custom20235934_8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TEXT_TYPE" val="1"/>
  <p:tag name="KSO_WM_UNIT_TEXT_LAYER_COUNT" val="1"/>
  <p:tag name="KSO_WM_UNIT_PRESET_TEXT" val="单击此处添加文本"/>
</p:tagLst>
</file>

<file path=ppt/tags/tag132.xml><?xml version="1.0" encoding="utf-8"?>
<p:tagLst xmlns:p="http://schemas.openxmlformats.org/presentationml/2006/main"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34"/>
  <p:tag name="KSO_WM_TEMPLATE_CATEGORY" val="custom"/>
  <p:tag name="KSO_WM_SLIDE_INDEX" val="8"/>
  <p:tag name="KSO_WM_SLIDE_ID" val="custom20235934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4,5,6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51_1*i*1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USESOURCEFORMAT_APPLY" val="0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51_1*i*2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2451_1*i*3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2451_1*i*4"/>
  <p:tag name="KSO_WM_TEMPLATE_CATEGORY" val="custom"/>
  <p:tag name="KSO_WM_TEMPLATE_INDEX" val="20232451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2"/>
  <p:tag name="KSO_WM_TEMPLATE_INDEX" val="20232451"/>
  <p:tag name="KSO_WM_UNIT_ID" val="custom20232451_1*a*1"/>
  <p:tag name="KSO_WM_UNIT_PRESET_TEXT" val="单击此处添加标题"/>
  <p:tag name="KSO_WM_UNIT_TEXT_TYPE" val="1"/>
  <p:tag name="KSO_WM_UNIT_TEXT_FILL_FORE_SCHEMECOLOR_INDEX" val="5"/>
  <p:tag name="KSO_WM_UNIT_TEXT_FILL_TYPE" val="1"/>
  <p:tag name="KSO_WM_UNIT_USESOURCEFORMAT_APPLY" val="0"/>
</p:tagLst>
</file>

<file path=ppt/tags/tag1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52_1*l_h_f*1_1_1"/>
  <p:tag name="KSO_WM_TEMPLATE_CATEGORY" val="diagram"/>
  <p:tag name="KSO_WM_TEMPLATE_INDEX" val="2023245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1"/>
  <p:tag name="KSO_WM_DIAGRAM_MIN_ITEMCNT" val="1"/>
  <p:tag name="KSO_WM_DIAGRAM_VIRTUALLY_FRAME" val="{&quot;height&quot;:113.4000015258789,&quot;left&quot;:112.77999542476627,&quot;top&quot;:236.69999923706055,&quot;width&quot;:735.84008789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单击此处输入你的项正文，文字是您思想的提炼，请尽量言简意赅的阐述观点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3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735.84*113.4"/>
  <p:tag name="KSO_WM_SLIDE_POSITION" val="112.78*236.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5934"/>
  <p:tag name="KSO_WM_TEMPLATE_SUBCATEGORY" val="0"/>
  <p:tag name="KSO_WM_SLIDE_INDEX" val="1"/>
  <p:tag name="KSO_WM_TAG_VERSION" val="3.0"/>
  <p:tag name="KSO_WM_SLIDE_ID" val="custom20232451_1"/>
  <p:tag name="KSO_WM_SLIDE_ITEM_CNT" val="1"/>
</p:tagLst>
</file>

<file path=ppt/tags/tag1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4404_1*a*1"/>
  <p:tag name="KSO_WM_TEMPLATE_CATEGORY" val="diagram"/>
  <p:tag name="KSO_WM_TEMPLATE_INDEX" val="20234404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0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34404_1*l_h_i*1_1_5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9100000262260437,&quot;colorType&quot;:1,&quot;foreColorIndex&quot;:5,&quot;pos&quot;:0.6000000238418579,&quot;transparency&quot;:0},{&quot;brightness&quot;:0.69999998807907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34404_1*l_h_i*1_1_4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8700000047683716,&quot;colorType&quot;:1,&quot;foreColorIndex&quot;:5,&quot;pos&quot;:0.6000000238418579,&quot;transparency&quot;:0},{&quot;brightness&quot;:0.8299999833106995,&quot;colorType&quot;:1,&quot;foreColorIndex&quot;:5,&quot;pos&quot;:1,&quot;transparency&quot;:0}],&quot;type&quot;:3},&quot;glow&quot;:{&quot;colorType&quot;:0},&quot;line&quot;:{&quot;type&quot;:0},&quot;shadow&quot;:{&quot;brightness&quot;:0.4000000059604645,&quot;colorType&quot;:1,&quot;foreColorIndex&quot;:5,&quot;transparency&quot;:0.64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1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4404_1*l_h_i*1_1_2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4404_1*l_h_i*1_1_3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45.xml><?xml version="1.0" encoding="utf-8"?>
<p:tagLst xmlns:p="http://schemas.openxmlformats.org/presentationml/2006/main">
  <p:tag name="KSO_WM_BEAUTIFY_FLAG" val="#wm#"/>
  <p:tag name="KSO_WM_UNIT_VALUE" val="120*1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4404_1*l_h_x*1_1_1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0"/>
</p:tagLst>
</file>

<file path=ppt/tags/tag146.xml><?xml version="1.0" encoding="utf-8"?>
<p:tagLst xmlns:p="http://schemas.openxmlformats.org/presentationml/2006/main">
  <p:tag name="KSO_WM_UNIT_SUBTYPE" val="d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4404_1*l_h_i*1_1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14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4404_1*l_h_f*1_1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的阐述观点"/>
  <p:tag name="KSO_WM_UNIT_TEXT_TYPE" val="1"/>
  <p:tag name="KSO_WM_UNIT_USESOURCEFORMAT_APPLY" val="0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234404_1*l_h_i*1_3_5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9100000262260437,&quot;colorType&quot;:1,&quot;foreColorIndex&quot;:5,&quot;pos&quot;:0.6000000238418579,&quot;transparency&quot;:0},{&quot;brightness&quot;:0.69999998807907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34404_1*l_h_i*1_3_4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8700000047683716,&quot;colorType&quot;:1,&quot;foreColorIndex&quot;:5,&quot;pos&quot;:0.6000000238418579,&quot;transparency&quot;:0},{&quot;brightness&quot;:0.8299999833106995,&quot;colorType&quot;:1,&quot;foreColorIndex&quot;:5,&quot;pos&quot;:1,&quot;transparency&quot;:0}],&quot;type&quot;:3},&quot;glow&quot;:{&quot;colorType&quot;:0},&quot;line&quot;:{&quot;type&quot;:0},&quot;shadow&quot;:{&quot;brightness&quot;:0.4000000059604645,&quot;colorType&quot;:1,&quot;foreColorIndex&quot;:5,&quot;transparency&quot;:0.64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1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4404_1*l_h_i*1_3_2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34404_1*l_h_i*1_3_3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52.xml><?xml version="1.0" encoding="utf-8"?>
<p:tagLst xmlns:p="http://schemas.openxmlformats.org/presentationml/2006/main">
  <p:tag name="KSO_WM_UNIT_SUBTYPE" val="d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4404_1*l_h_i*1_3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15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4404_1*l_h_f*1_3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的阐述观点"/>
  <p:tag name="KSO_WM_UNIT_TEXT_TYPE" val="1"/>
  <p:tag name="KSO_WM_UNIT_USESOURCEFORMAT_APPLY" val="0"/>
</p:tagLst>
</file>

<file path=ppt/tags/tag154.xml><?xml version="1.0" encoding="utf-8"?>
<p:tagLst xmlns:p="http://schemas.openxmlformats.org/presentationml/2006/main">
  <p:tag name="KSO_WM_BEAUTIFY_FLAG" val="#wm#"/>
  <p:tag name="KSO_WM_UNIT_VALUE" val="61*6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34404_1*l_h_x*1_3_1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0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34404_1*l_h_i*1_2_5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9100000262260437,&quot;colorType&quot;:1,&quot;foreColorIndex&quot;:5,&quot;pos&quot;:0.6000000238418579,&quot;transparency&quot;:0},{&quot;brightness&quot;:0.69999998807907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3"/>
  <p:tag name="KSO_WM_UNIT_TEXT_FILL_TYPE" val="1"/>
  <p:tag name="KSO_WM_UNIT_USESOURCEFORMAT_APPLY" val="0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34404_1*l_h_i*1_2_4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.8700000047683716,&quot;colorType&quot;:1,&quot;foreColorIndex&quot;:5,&quot;pos&quot;:0.6000000238418579,&quot;transparency&quot;:0},{&quot;brightness&quot;:0.8299999833106995,&quot;colorType&quot;:1,&quot;foreColorIndex&quot;:5,&quot;pos&quot;:1,&quot;transparency&quot;:0}],&quot;type&quot;:3},&quot;glow&quot;:{&quot;colorType&quot;:0},&quot;line&quot;:{&quot;type&quot;:0},&quot;shadow&quot;:{&quot;brightness&quot;:0.4000000059604645,&quot;colorType&quot;:1,&quot;foreColorIndex&quot;:5,&quot;transparency&quot;:0.64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1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4404_1*l_h_i*1_2_2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4404_1*l_h_i*1_2_3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  <p:tag name="KSO_WM_UNIT_TEXT_FILL_FORE_SCHEMECOLOR_INDEX" val="2"/>
  <p:tag name="KSO_WM_UNIT_TEXT_FILL_TYPE" val="1"/>
  <p:tag name="KSO_WM_UNIT_USESOURCEFORMAT_APPLY" val="0"/>
</p:tagLst>
</file>

<file path=ppt/tags/tag159.xml><?xml version="1.0" encoding="utf-8"?>
<p:tagLst xmlns:p="http://schemas.openxmlformats.org/presentationml/2006/main">
  <p:tag name="KSO_WM_BEAUTIFY_FLAG" val="#wm#"/>
  <p:tag name="KSO_WM_UNIT_VALUE" val="120*1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4404_1*l_h_x*1_2_1"/>
  <p:tag name="KSO_WM_TEMPLATE_CATEGORY" val="diagram"/>
  <p:tag name="KSO_WM_TEMPLATE_INDEX" val="2023440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0"/>
</p:tagLst>
</file>

<file path=ppt/tags/tag1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SUBTYPE" val="d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4404_1*l_h_i*1_2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16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4404_1*l_h_f*1_2_1"/>
  <p:tag name="KSO_WM_TEMPLATE_CATEGORY" val="diagram"/>
  <p:tag name="KSO_WM_TEMPLATE_INDEX" val="20234404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309.3,&quot;left&quot;:54.9,&quot;top&quot;:148.3,&quot;width&quot;:850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的阐述观点"/>
  <p:tag name="KSO_WM_UNIT_TEXT_TYPE" val="1"/>
  <p:tag name="KSO_WM_UNIT_USESOURCEFORMAT_APPLY" val="0"/>
</p:tagLst>
</file>

<file path=ppt/tags/tag162.xml><?xml version="1.0" encoding="utf-8"?>
<p:tagLst xmlns:p="http://schemas.openxmlformats.org/presentationml/2006/main">
  <p:tag name="KSO_WM_SLIDE_ID" val="diagram20234404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5934"/>
  <p:tag name="KSO_WM_SLIDE_TYPE" val="text"/>
  <p:tag name="KSO_WM_SLIDE_SUBTYPE" val="diag"/>
  <p:tag name="KSO_WM_SLIDE_SIZE" val="850.3*309.3"/>
  <p:tag name="KSO_WM_SLIDE_POSITION" val="54.9*148.3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3556_1*a*1"/>
  <p:tag name="KSO_WM_TEMPLATE_CATEGORY" val="diagram"/>
  <p:tag name="KSO_WM_TEMPLATE_INDEX" val="20233556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0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3556_1*l_h_i*1_1_1"/>
  <p:tag name="KSO_WM_TEMPLATE_CATEGORY" val="diagram"/>
  <p:tag name="KSO_WM_TEMPLATE_INDEX" val="2023355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gradient&quot;:[{&quot;brightness&quot;:0,&quot;colorType&quot;:1,&quot;foreColorIndex&quot;:5,&quot;pos&quot;:0,&quot;transparency&quot;:0.4000000059604645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3556_1*l_h_i*1_2_1"/>
  <p:tag name="KSO_WM_TEMPLATE_CATEGORY" val="diagram"/>
  <p:tag name="KSO_WM_TEMPLATE_INDEX" val="2023355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gradient&quot;:[{&quot;brightness&quot;:0,&quot;colorType&quot;:1,&quot;foreColorIndex&quot;:5,&quot;pos&quot;:0,&quot;transparency&quot;:0.4000000059604645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0"/>
</p:tagLst>
</file>

<file path=ppt/tags/tag1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556_1*l_h_f*1_2_1"/>
  <p:tag name="KSO_WM_TEMPLATE_CATEGORY" val="diagram"/>
  <p:tag name="KSO_WM_TEMPLATE_INDEX" val="20233556"/>
  <p:tag name="KSO_WM_UNIT_LAYERLEVEL" val="1_1_1"/>
  <p:tag name="KSO_WM_TAG_VERSION" val="3.0"/>
  <p:tag name="KSO_WM_UNIT_SUBTYPE" val="a"/>
  <p:tag name="KSO_WM_DIAGRAM_VERSION" val="3"/>
  <p:tag name="KSO_WM_DIAGRAM_COLOR_TRICK" val="1"/>
  <p:tag name="KSO_WM_DIAGRAM_COLOR_TEXT_CAN_REMOVE" val="n"/>
  <p:tag name="KSO_WM_UNIT_FILL_TYPE" val="1"/>
  <p:tag name="KSO_WM_UNIT_FILL_FORE_SCHEMECOLOR_INDEX" val="14"/>
  <p:tag name="KSO_WM_UNIT_FILL_FORE_SCHEMECOLOR_INDEX_BRIGHTNESS" val="0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7"/>
  <p:tag name="KSO_WM_UNIT_TEXT_TYPE" val="1"/>
  <p:tag name="KSO_WM_UNIT_TEXT_LAYER_COUNT" val="1"/>
  <p:tag name="KSO_WM_BEAUTIFY_FLAG" val="#wm#"/>
  <p:tag name="KSO_WM_UNIT_PRESET_TEXT" val="单击此处输入您的项正文文字是您思想的提炼"/>
  <p:tag name="KSO_WM_UNIT_USESOURCEFORMAT_APPLY" val="0"/>
</p:tagLst>
</file>

<file path=ppt/tags/tag1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556_1*l_h_f*1_1_1"/>
  <p:tag name="KSO_WM_TEMPLATE_CATEGORY" val="diagram"/>
  <p:tag name="KSO_WM_TEMPLATE_INDEX" val="20233556"/>
  <p:tag name="KSO_WM_UNIT_LAYERLEVEL" val="1_1_1"/>
  <p:tag name="KSO_WM_TAG_VERSION" val="3.0"/>
  <p:tag name="KSO_WM_UNIT_SUBTYPE" val="a"/>
  <p:tag name="KSO_WM_DIAGRAM_VERSION" val="3"/>
  <p:tag name="KSO_WM_DIAGRAM_COLOR_TRICK" val="1"/>
  <p:tag name="KSO_WM_DIAGRAM_COLOR_TEXT_CAN_REMOVE" val="n"/>
  <p:tag name="KSO_WM_UNIT_FILL_TYPE" val="1"/>
  <p:tag name="KSO_WM_UNIT_FILL_FORE_SCHEMECOLOR_INDEX" val="14"/>
  <p:tag name="KSO_WM_UNIT_FILL_FORE_SCHEMECOLOR_INDEX_BRIGHTNESS" val="0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7"/>
  <p:tag name="KSO_WM_UNIT_TEXT_TYPE" val="1"/>
  <p:tag name="KSO_WM_UNIT_TEXT_LAYER_COUNT" val="1"/>
  <p:tag name="KSO_WM_BEAUTIFY_FLAG" val="#wm#"/>
  <p:tag name="KSO_WM_UNIT_PRESET_TEXT" val="单击此处输入您的项正文文字是您思想的提炼"/>
  <p:tag name="KSO_WM_UNIT_USESOURCEFORMAT_APPLY" val="0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3556_1*l_h_d*1_1_1"/>
  <p:tag name="KSO_WM_TEMPLATE_CATEGORY" val="diagram"/>
  <p:tag name="KSO_WM_TEMPLATE_INDEX" val="20233556"/>
  <p:tag name="KSO_WM_UNIT_LAYERLEVEL" val="1_1_1"/>
  <p:tag name="KSO_WM_TAG_VERSION" val="3.0"/>
  <p:tag name="KSO_WM_UNIT_VALUE" val="393*393"/>
  <p:tag name="KSO_WM_DIAGRAM_VERSION" val="3"/>
  <p:tag name="KSO_WM_DIAGRAM_COLOR_TRICK" val="1"/>
  <p:tag name="KSO_WM_DIAGRAM_COLOR_TEXT_CAN_REMOVE" val="n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3556_1*l_h_d*1_2_1"/>
  <p:tag name="KSO_WM_TEMPLATE_CATEGORY" val="diagram"/>
  <p:tag name="KSO_WM_TEMPLATE_INDEX" val="20233556"/>
  <p:tag name="KSO_WM_UNIT_LAYERLEVEL" val="1_1_1"/>
  <p:tag name="KSO_WM_TAG_VERSION" val="3.0"/>
  <p:tag name="KSO_WM_UNIT_VALUE" val="393*393"/>
  <p:tag name="KSO_WM_DIAGRAM_VERSION" val="3"/>
  <p:tag name="KSO_WM_DIAGRAM_COLOR_TRICK" val="1"/>
  <p:tag name="KSO_WM_DIAGRAM_COLOR_TEXT_CAN_REMOVE" val="n"/>
  <p:tag name="KSO_WM_DIAGRAM_MAX_ITEMCNT" val="2"/>
  <p:tag name="KSO_WM_DIAGRAM_MIN_ITEMCNT" val="2"/>
  <p:tag name="KSO_WM_DIAGRAM_VIRTUALLY_FRAME" val="{&quot;height&quot;:388.45001220703125,&quot;left&quot;:88.39998779296874,&quot;top&quot;:106.84999389648438,&quot;width&quot;:783.15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1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p="http://schemas.openxmlformats.org/presentationml/2006/main">
  <p:tag name="KSO_WM_SLIDE_ID" val="diagram20233556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5934"/>
  <p:tag name="KSO_WM_SLIDE_TYPE" val="text"/>
  <p:tag name="KSO_WM_SLIDE_SUBTYPE" val="diag"/>
  <p:tag name="KSO_WM_SLIDE_SIZE" val="783.15*388.45"/>
  <p:tag name="KSO_WM_SLIDE_POSITION" val="88.4*106.8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7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34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ISCONTENTSTITLE" val="0"/>
</p:tagLst>
</file>

<file path=ppt/tags/tag172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ID" val="custom20235934_9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VALUE" val="13"/>
  <p:tag name="KSO_WM_UNIT_TEXT_LAYER_COUNT" val="1"/>
</p:tagLst>
</file>

<file path=ppt/tags/tag17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934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VALUE" val="26"/>
  <p:tag name="KSO_WM_UNIT_TEXT_LAYER_COUNT" val="1"/>
</p:tagLst>
</file>

<file path=ppt/tags/tag174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34"/>
  <p:tag name="KSO_WM_TEMPLATE_CATEGORY" val="custom"/>
  <p:tag name="KSO_WM_SLIDE_INDEX" val="9"/>
  <p:tag name="KSO_WM_SLIDE_ID" val="custom20235934_9"/>
  <p:tag name="KSO_WM_TEMPLATE_MASTER_TYPE" val="0"/>
  <p:tag name="KSO_WM_SLIDE_LAYOUT" val="a_f"/>
  <p:tag name="KSO_WM_SLIDE_LAYOUT_CNT" val="1_2"/>
  <p:tag name="KSO_WM_TEMPLATE_COLORSEQUENCE" val="1,2,3,4,5,6"/>
</p:tagLst>
</file>

<file path=ppt/tags/tag1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22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  <p:tag name="KSO_WM_UNIT_TEXT_LAYER_COUNT" val="1"/>
</p:tagLst>
</file>

<file path=ppt/tags/tag2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26"/>
  <p:tag name="KSO_WM_UNIT_TEXT_LAYER_COUNT" val="1"/>
</p:tagLst>
</file>

<file path=ppt/tags/tag2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6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4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8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3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8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9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蓝色职场办公简约风主题">
  <a:themeElements>
    <a:clrScheme name="2024.3.12-4">
      <a:dk1>
        <a:srgbClr val="333333"/>
      </a:dk1>
      <a:lt1>
        <a:sysClr val="window" lastClr="FFFFFF"/>
      </a:lt1>
      <a:dk2>
        <a:srgbClr val="031A2F"/>
      </a:dk2>
      <a:lt2>
        <a:srgbClr val="E6EFFE"/>
      </a:lt2>
      <a:accent1>
        <a:srgbClr val="3758FB"/>
      </a:accent1>
      <a:accent2>
        <a:srgbClr val="419BFD"/>
      </a:accent2>
      <a:accent3>
        <a:srgbClr val="6542FC"/>
      </a:accent3>
      <a:accent4>
        <a:srgbClr val="9B42FC"/>
      </a:accent4>
      <a:accent5>
        <a:srgbClr val="D042FC"/>
      </a:accent5>
      <a:accent6>
        <a:srgbClr val="FB43CB"/>
      </a:accent6>
      <a:hlink>
        <a:srgbClr val="0026E5"/>
      </a:hlink>
      <a:folHlink>
        <a:srgbClr val="7E1FAD"/>
      </a:folHlink>
    </a:clrScheme>
    <a:fontScheme name="qmj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WPS 演示</Application>
  <PresentationFormat>宽屏</PresentationFormat>
  <Paragraphs>48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江城圆体 400W</vt:lpstr>
      <vt:lpstr>微软雅黑</vt:lpstr>
      <vt:lpstr>+中文正文</vt:lpstr>
      <vt:lpstr>Segoe Print</vt:lpstr>
      <vt:lpstr>Arial Unicode MS</vt:lpstr>
      <vt:lpstr>Calibri</vt:lpstr>
      <vt:lpstr>WPS</vt:lpstr>
      <vt:lpstr>蓝色职场办公简约风主题</vt:lpstr>
      <vt:lpstr>产品膜厚不均匀</vt:lpstr>
      <vt:lpstr>同一挂产品上下膜厚差，或者同一个产品不同位置膜厚差</vt:lpstr>
      <vt:lpstr>单击此处添加标题</vt:lpstr>
      <vt:lpstr>金属稳定剂偏高---所谓的阴阳面</vt:lpstr>
      <vt:lpstr>溶液不均匀</vt:lpstr>
      <vt:lpstr>材质方面</vt:lpstr>
      <vt:lpstr>感谢您的观看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程海</dc:creator>
  <cp:lastModifiedBy>程海</cp:lastModifiedBy>
  <cp:revision>8</cp:revision>
  <dcterms:created xsi:type="dcterms:W3CDTF">2023-08-09T12:44:00Z</dcterms:created>
  <dcterms:modified xsi:type="dcterms:W3CDTF">2026-06-29T07:29:35Z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A238A7EAE2EC461A929B0E6124CB2367_12</vt:lpwstr>
  </property>
</Properties>
</file>