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59" r:id="rId6"/>
    <p:sldId id="263" r:id="rId7"/>
    <p:sldId id="264" r:id="rId8"/>
    <p:sldId id="265" r:id="rId9"/>
    <p:sldId id="266" r:id="rId10"/>
    <p:sldId id="269" r:id="rId11"/>
    <p:sldId id="262" r:id="rId12"/>
    <p:sldId id="261" r:id="rId13"/>
    <p:sldId id="267" r:id="rId14"/>
    <p:sldId id="268" r:id="rId15"/>
    <p:sldId id="26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9600" cy="68580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9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 flipH="1">
            <a:off x="0" y="5865412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>
            <a:off x="1517174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5"/>
            </p:custDataLst>
          </p:nvPr>
        </p:nvSpPr>
        <p:spPr>
          <a:xfrm>
            <a:off x="1308757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6"/>
            </p:custDataLst>
          </p:nvPr>
        </p:nvSpPr>
        <p:spPr>
          <a:xfrm>
            <a:off x="1100341" y="1132570"/>
            <a:ext cx="127000" cy="12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3110" r="26147" b="10034"/>
          <a:stretch>
            <a:fillRect/>
          </a:stretch>
        </p:blipFill>
        <p:spPr>
          <a:xfrm>
            <a:off x="7341670" y="1089025"/>
            <a:ext cx="3766317" cy="4679950"/>
          </a:xfrm>
          <a:prstGeom prst="rect">
            <a:avLst/>
          </a:prstGeom>
          <a:effectLst/>
        </p:spPr>
      </p:pic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 flipH="1" flipV="1">
            <a:off x="4824102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0"/>
            </p:custDataLst>
          </p:nvPr>
        </p:nvSpPr>
        <p:spPr>
          <a:xfrm>
            <a:off x="1084013" y="1504045"/>
            <a:ext cx="6315574" cy="2547692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1084013" y="4195737"/>
            <a:ext cx="6315574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1096713" y="5436787"/>
            <a:ext cx="1994830" cy="42862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 flipH="1">
            <a:off x="1200" y="0"/>
            <a:ext cx="12189600" cy="6858000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42805" y="834143"/>
            <a:ext cx="4317278" cy="1590378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1200" y="0"/>
            <a:ext cx="121896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3"/>
            </p:custDataLst>
          </p:nvPr>
        </p:nvSpPr>
        <p:spPr>
          <a:xfrm flipH="1" flipV="1">
            <a:off x="0" y="0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4"/>
            </p:custDataLst>
          </p:nvPr>
        </p:nvSpPr>
        <p:spPr>
          <a:xfrm flipH="1" flipV="1">
            <a:off x="4824102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email"/>
          <a:srcRect r="4793"/>
          <a:stretch>
            <a:fillRect/>
          </a:stretch>
        </p:blipFill>
        <p:spPr>
          <a:xfrm>
            <a:off x="7359928" y="1413319"/>
            <a:ext cx="4113545" cy="4044063"/>
          </a:xfrm>
          <a:prstGeom prst="rect">
            <a:avLst/>
          </a:pr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349828" y="3120571"/>
            <a:ext cx="6002581" cy="1234755"/>
          </a:xfrm>
        </p:spPr>
        <p:txBody>
          <a:bodyPr wrap="square" anchor="b">
            <a:normAutofit/>
          </a:bodyPr>
          <a:lstStyle>
            <a:lvl1pPr algn="l">
              <a:defRPr sz="540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349828" y="4463326"/>
            <a:ext cx="6002581" cy="936000"/>
          </a:xfrm>
        </p:spPr>
        <p:txBody>
          <a:bodyPr wrap="square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1320801" y="1661897"/>
            <a:ext cx="3941312" cy="1302996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6000" b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 flipH="1">
            <a:off x="1200" y="0"/>
            <a:ext cx="12189600" cy="6858000"/>
          </a:xfrm>
          <a:prstGeom prst="rect">
            <a:avLst/>
          </a:prstGeom>
          <a:gradFill>
            <a:gsLst>
              <a:gs pos="24000">
                <a:schemeClr val="bg1">
                  <a:alpha val="0"/>
                </a:schemeClr>
              </a:gs>
              <a:gs pos="99000">
                <a:schemeClr val="accent1">
                  <a:alpha val="44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3"/>
            </p:custDataLst>
          </p:nvPr>
        </p:nvSpPr>
        <p:spPr>
          <a:xfrm>
            <a:off x="11200381" y="5865412"/>
            <a:ext cx="991619" cy="992588"/>
          </a:xfrm>
          <a:custGeom>
            <a:avLst/>
            <a:gdLst>
              <a:gd name="connsiteX0" fmla="*/ 1972264 w 2169578"/>
              <a:gd name="connsiteY0" fmla="*/ 0 h 2171700"/>
              <a:gd name="connsiteX1" fmla="*/ 2169578 w 2169578"/>
              <a:gd name="connsiteY1" fmla="*/ 9964 h 2171700"/>
              <a:gd name="connsiteX2" fmla="*/ 2169578 w 2169578"/>
              <a:gd name="connsiteY2" fmla="*/ 1478261 h 2171700"/>
              <a:gd name="connsiteX3" fmla="*/ 2079631 w 2169578"/>
              <a:gd name="connsiteY3" fmla="*/ 1450340 h 2171700"/>
              <a:gd name="connsiteX4" fmla="*/ 1972264 w 2169578"/>
              <a:gd name="connsiteY4" fmla="*/ 1439516 h 2171700"/>
              <a:gd name="connsiteX5" fmla="*/ 1439516 w 2169578"/>
              <a:gd name="connsiteY5" fmla="*/ 1972264 h 2171700"/>
              <a:gd name="connsiteX6" fmla="*/ 1450339 w 2169578"/>
              <a:gd name="connsiteY6" fmla="*/ 2079632 h 2171700"/>
              <a:gd name="connsiteX7" fmla="*/ 1478919 w 2169578"/>
              <a:gd name="connsiteY7" fmla="*/ 2171700 h 2171700"/>
              <a:gd name="connsiteX8" fmla="*/ 10071 w 2169578"/>
              <a:gd name="connsiteY8" fmla="*/ 2171700 h 2171700"/>
              <a:gd name="connsiteX9" fmla="*/ 0 w 2169578"/>
              <a:gd name="connsiteY9" fmla="*/ 1972264 h 2171700"/>
              <a:gd name="connsiteX10" fmla="*/ 1972264 w 2169578"/>
              <a:gd name="connsiteY10" fmla="*/ 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9578" h="2171700">
                <a:moveTo>
                  <a:pt x="1972264" y="0"/>
                </a:moveTo>
                <a:lnTo>
                  <a:pt x="2169578" y="9964"/>
                </a:lnTo>
                <a:lnTo>
                  <a:pt x="2169578" y="1478261"/>
                </a:lnTo>
                <a:lnTo>
                  <a:pt x="2079631" y="1450340"/>
                </a:lnTo>
                <a:cubicBezTo>
                  <a:pt x="2044951" y="1443243"/>
                  <a:pt x="2009043" y="1439516"/>
                  <a:pt x="1972264" y="1439516"/>
                </a:cubicBezTo>
                <a:cubicBezTo>
                  <a:pt x="1678035" y="1439516"/>
                  <a:pt x="1439516" y="1678035"/>
                  <a:pt x="1439516" y="1972264"/>
                </a:cubicBezTo>
                <a:cubicBezTo>
                  <a:pt x="1439516" y="2009043"/>
                  <a:pt x="1443243" y="2044951"/>
                  <a:pt x="1450339" y="2079632"/>
                </a:cubicBezTo>
                <a:lnTo>
                  <a:pt x="1478919" y="2171700"/>
                </a:lnTo>
                <a:lnTo>
                  <a:pt x="10071" y="2171700"/>
                </a:lnTo>
                <a:lnTo>
                  <a:pt x="0" y="1972264"/>
                </a:lnTo>
                <a:cubicBezTo>
                  <a:pt x="0" y="883013"/>
                  <a:pt x="883013" y="0"/>
                  <a:pt x="19722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4"/>
            </p:custDataLst>
          </p:nvPr>
        </p:nvSpPr>
        <p:spPr>
          <a:xfrm flipV="1">
            <a:off x="5444" y="0"/>
            <a:ext cx="7367898" cy="6858000"/>
          </a:xfrm>
          <a:custGeom>
            <a:avLst/>
            <a:gdLst>
              <a:gd name="connsiteX0" fmla="*/ 0 w 7367898"/>
              <a:gd name="connsiteY0" fmla="*/ 5500173 h 6883400"/>
              <a:gd name="connsiteX1" fmla="*/ 0 w 7367898"/>
              <a:gd name="connsiteY1" fmla="*/ 6883400 h 6883400"/>
              <a:gd name="connsiteX2" fmla="*/ 1858076 w 7367898"/>
              <a:gd name="connsiteY2" fmla="*/ 6883400 h 6883400"/>
              <a:gd name="connsiteX3" fmla="*/ 1747019 w 7367898"/>
              <a:gd name="connsiteY3" fmla="*/ 6855097 h 6883400"/>
              <a:gd name="connsiteX4" fmla="*/ 125712 w 7367898"/>
              <a:gd name="connsiteY4" fmla="*/ 5694356 h 6883400"/>
              <a:gd name="connsiteX5" fmla="*/ 5354510 w 7367898"/>
              <a:gd name="connsiteY5" fmla="*/ 0 h 6883400"/>
              <a:gd name="connsiteX6" fmla="*/ 0 w 7367898"/>
              <a:gd name="connsiteY6" fmla="*/ 0 h 6883400"/>
              <a:gd name="connsiteX7" fmla="*/ 0 w 7367898"/>
              <a:gd name="connsiteY7" fmla="*/ 2205825 h 6883400"/>
              <a:gd name="connsiteX8" fmla="*/ 14521 w 7367898"/>
              <a:gd name="connsiteY8" fmla="*/ 2181091 h 6883400"/>
              <a:gd name="connsiteX9" fmla="*/ 2667047 w 7367898"/>
              <a:gd name="connsiteY9" fmla="*/ 719190 h 6883400"/>
              <a:gd name="connsiteX10" fmla="*/ 5803549 w 7367898"/>
              <a:gd name="connsiteY10" fmla="*/ 3855694 h 6883400"/>
              <a:gd name="connsiteX11" fmla="*/ 3562821 w 7367898"/>
              <a:gd name="connsiteY11" fmla="*/ 6862419 h 6883400"/>
              <a:gd name="connsiteX12" fmla="*/ 3479074 w 7367898"/>
              <a:gd name="connsiteY12" fmla="*/ 6883400 h 6883400"/>
              <a:gd name="connsiteX13" fmla="*/ 6260344 w 7367898"/>
              <a:gd name="connsiteY13" fmla="*/ 6883400 h 6883400"/>
              <a:gd name="connsiteX14" fmla="*/ 6294453 w 7367898"/>
              <a:gd name="connsiteY14" fmla="*/ 6845871 h 6883400"/>
              <a:gd name="connsiteX15" fmla="*/ 7367898 w 7367898"/>
              <a:gd name="connsiteY15" fmla="*/ 3855694 h 6883400"/>
              <a:gd name="connsiteX16" fmla="*/ 5535174 w 7367898"/>
              <a:gd name="connsiteY16" fmla="*/ 130907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67898" h="6883400">
                <a:moveTo>
                  <a:pt x="0" y="5500173"/>
                </a:moveTo>
                <a:lnTo>
                  <a:pt x="0" y="6883400"/>
                </a:lnTo>
                <a:lnTo>
                  <a:pt x="1858076" y="6883400"/>
                </a:lnTo>
                <a:lnTo>
                  <a:pt x="1747019" y="6855097"/>
                </a:lnTo>
                <a:cubicBezTo>
                  <a:pt x="1087879" y="6653160"/>
                  <a:pt x="521110" y="6239913"/>
                  <a:pt x="125712" y="5694356"/>
                </a:cubicBezTo>
                <a:close/>
                <a:moveTo>
                  <a:pt x="5354510" y="0"/>
                </a:moveTo>
                <a:lnTo>
                  <a:pt x="0" y="0"/>
                </a:lnTo>
                <a:lnTo>
                  <a:pt x="0" y="2205825"/>
                </a:lnTo>
                <a:lnTo>
                  <a:pt x="14521" y="2181091"/>
                </a:lnTo>
                <a:cubicBezTo>
                  <a:pt x="570329" y="1302548"/>
                  <a:pt x="1550562" y="719190"/>
                  <a:pt x="2667047" y="719190"/>
                </a:cubicBezTo>
                <a:cubicBezTo>
                  <a:pt x="4399290" y="719190"/>
                  <a:pt x="5803549" y="2123450"/>
                  <a:pt x="5803549" y="3855694"/>
                </a:cubicBezTo>
                <a:cubicBezTo>
                  <a:pt x="5803549" y="5276674"/>
                  <a:pt x="4858606" y="6476949"/>
                  <a:pt x="3562821" y="6862419"/>
                </a:cubicBezTo>
                <a:lnTo>
                  <a:pt x="3479074" y="6883400"/>
                </a:lnTo>
                <a:lnTo>
                  <a:pt x="6260344" y="6883400"/>
                </a:lnTo>
                <a:lnTo>
                  <a:pt x="6294453" y="6845871"/>
                </a:lnTo>
                <a:cubicBezTo>
                  <a:pt x="6965057" y="6033287"/>
                  <a:pt x="7367898" y="4991535"/>
                  <a:pt x="7367898" y="3855694"/>
                </a:cubicBezTo>
                <a:cubicBezTo>
                  <a:pt x="7367898" y="2339232"/>
                  <a:pt x="6649836" y="990482"/>
                  <a:pt x="5535174" y="130907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25000"/>
                </a:schemeClr>
              </a:gs>
              <a:gs pos="100000">
                <a:schemeClr val="bg1">
                  <a:alpha val="31000"/>
                </a:schemeClr>
              </a:gs>
            </a:gsLst>
            <a:lin ang="16800000" scaled="0"/>
          </a:gradFill>
          <a:ln w="19050">
            <a:gradFill>
              <a:gsLst>
                <a:gs pos="0">
                  <a:schemeClr val="bg1">
                    <a:alpha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t="11573" r="7783" b="16115"/>
          <a:stretch>
            <a:fillRect/>
          </a:stretch>
        </p:blipFill>
        <p:spPr>
          <a:xfrm>
            <a:off x="730283" y="1265943"/>
            <a:ext cx="4633685" cy="43388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6704999" y="2108199"/>
            <a:ext cx="5109629" cy="1521969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6717799" y="3796857"/>
            <a:ext cx="1994400" cy="42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8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image" Target="../media/image1.png"/><Relationship Id="rId12" Type="http://schemas.openxmlformats.org/officeDocument/2006/relationships/tags" Target="../tags/tag7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 cstate="print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t="13110" r="26147" b="10034"/>
          <a:stretch>
            <a:fillRect/>
          </a:stretch>
        </p:blipFill>
        <p:spPr>
          <a:xfrm>
            <a:off x="6633841" y="585630"/>
            <a:ext cx="4576559" cy="5686740"/>
          </a:xfrm>
          <a:prstGeom prst="rect">
            <a:avLst/>
          </a:prstGeom>
          <a:effectLst/>
        </p:spPr>
      </p:pic>
      <p:sp>
        <p:nvSpPr>
          <p:cNvPr id="10" name="矩形 9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0.xml"/><Relationship Id="rId3" Type="http://schemas.openxmlformats.org/officeDocument/2006/relationships/image" Target="../media/image5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29.xml"/><Relationship Id="rId17" Type="http://schemas.openxmlformats.org/officeDocument/2006/relationships/image" Target="../media/image7.svg"/><Relationship Id="rId16" Type="http://schemas.openxmlformats.org/officeDocument/2006/relationships/image" Target="../media/image6.png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7.xml"/><Relationship Id="rId3" Type="http://schemas.openxmlformats.org/officeDocument/2006/relationships/image" Target="../media/image4.pn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化学镍为什么突然不出光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/>
              <a:t>金属光剂过多（硫化物不够）</a:t>
            </a:r>
            <a:endParaRPr 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l="14802" t="32261" r="12486" b="24469"/>
          <a:stretch>
            <a:fillRect/>
          </a:stretch>
        </p:blipFill>
        <p:spPr>
          <a:xfrm>
            <a:off x="1403350" y="1873885"/>
            <a:ext cx="8635365" cy="44107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为什么会失衡？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ps右边框"/>
          <p:cNvSpPr/>
          <p:nvPr>
            <p:custDataLst>
              <p:tags r:id="rId1"/>
            </p:custDataLst>
          </p:nvPr>
        </p:nvSpPr>
        <p:spPr>
          <a:xfrm>
            <a:off x="4785360" y="2738279"/>
            <a:ext cx="5885180" cy="803910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914400 w 914400"/>
              <a:gd name="connsiteY0-30" fmla="*/ 0 h 612648"/>
              <a:gd name="connsiteX1-31" fmla="*/ 91440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914400" y="0"/>
                </a:moveTo>
                <a:lnTo>
                  <a:pt x="914400" y="612648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8000"/>
                </a:schemeClr>
              </a:gs>
              <a:gs pos="13000">
                <a:schemeClr val="accent1">
                  <a:lumMod val="20000"/>
                  <a:lumOff val="80000"/>
                  <a:alpha val="25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0" scaled="0"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rIns="215900" numCol="1" spcCol="0" rtlCol="0" fromWordArt="0" anchor="ctr" anchorCtr="0" forceAA="0" compatLnSpc="1">
            <a:no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24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长期低参数运行，会积累金属稳定剂</a:t>
            </a:r>
            <a:endParaRPr lang="zh-CN" altLang="en-US" sz="24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6" name="wps右边框"/>
          <p:cNvSpPr/>
          <p:nvPr>
            <p:custDataLst>
              <p:tags r:id="rId2"/>
            </p:custDataLst>
          </p:nvPr>
        </p:nvSpPr>
        <p:spPr>
          <a:xfrm>
            <a:off x="4516438" y="3793630"/>
            <a:ext cx="6153150" cy="648000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914400 w 914400"/>
              <a:gd name="connsiteY0-30" fmla="*/ 0 h 612648"/>
              <a:gd name="connsiteX1-31" fmla="*/ 91440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914400" y="0"/>
                </a:moveTo>
                <a:lnTo>
                  <a:pt x="914400" y="612648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8000"/>
                </a:schemeClr>
              </a:gs>
              <a:gs pos="13000">
                <a:schemeClr val="accent1">
                  <a:lumMod val="20000"/>
                  <a:lumOff val="80000"/>
                  <a:alpha val="25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0" scaled="0"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rIns="215900" numCol="1" spcCol="0" rtlCol="0" fromWordArt="0" anchor="ctr" anchorCtr="0" forceAA="0" compatLnSpc="1">
            <a:no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28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长时间空槽加温，会消耗硫化物</a:t>
            </a:r>
            <a:endParaRPr lang="zh-CN" altLang="en-US" sz="28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7" name="wps右边框"/>
          <p:cNvSpPr/>
          <p:nvPr>
            <p:custDataLst>
              <p:tags r:id="rId3"/>
            </p:custDataLst>
          </p:nvPr>
        </p:nvSpPr>
        <p:spPr>
          <a:xfrm>
            <a:off x="3896043" y="4688810"/>
            <a:ext cx="6773545" cy="576000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914400 w 914400"/>
              <a:gd name="connsiteY0-30" fmla="*/ 0 h 612648"/>
              <a:gd name="connsiteX1-31" fmla="*/ 91440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914400" y="0"/>
                </a:moveTo>
                <a:lnTo>
                  <a:pt x="914400" y="612648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8000"/>
                </a:schemeClr>
              </a:gs>
              <a:gs pos="13000">
                <a:schemeClr val="accent1">
                  <a:lumMod val="20000"/>
                  <a:lumOff val="80000"/>
                  <a:alpha val="25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0" scaled="0"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rIns="215900" numCol="1" spcCol="0" rtlCol="0" fromWordArt="0" anchor="ctr" anchorCtr="0" forceAA="0" compatLnSpc="1">
            <a:no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28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药水带出带入量大，损失络合剂</a:t>
            </a:r>
            <a:endParaRPr lang="zh-CN" altLang="en-US" sz="28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8" name="wps右边框"/>
          <p:cNvSpPr/>
          <p:nvPr>
            <p:custDataLst>
              <p:tags r:id="rId4"/>
            </p:custDataLst>
          </p:nvPr>
        </p:nvSpPr>
        <p:spPr>
          <a:xfrm>
            <a:off x="4052888" y="5511990"/>
            <a:ext cx="6616700" cy="504000"/>
          </a:xfrm>
          <a:custGeom>
            <a:avLst/>
            <a:gdLst>
              <a:gd name="connsiteX0" fmla="*/ 0 w 914400"/>
              <a:gd name="connsiteY0" fmla="*/ 0 h 612648"/>
              <a:gd name="connsiteX1" fmla="*/ 914400 w 914400"/>
              <a:gd name="connsiteY1" fmla="*/ 0 h 612648"/>
              <a:gd name="connsiteX2" fmla="*/ 914400 w 914400"/>
              <a:gd name="connsiteY2" fmla="*/ 612648 h 612648"/>
              <a:gd name="connsiteX3" fmla="*/ 0 w 914400"/>
              <a:gd name="connsiteY3" fmla="*/ 612648 h 612648"/>
              <a:gd name="connsiteX4" fmla="*/ 0 w 914400"/>
              <a:gd name="connsiteY4" fmla="*/ 0 h 612648"/>
              <a:gd name="connsiteX0-1" fmla="*/ 2377 w 914400"/>
              <a:gd name="connsiteY0-2" fmla="*/ 7713 h 612648"/>
              <a:gd name="connsiteX1-3" fmla="*/ 916302 w 914400"/>
              <a:gd name="connsiteY1-4" fmla="*/ 1048 h 612648"/>
              <a:gd name="connsiteX0-5" fmla="*/ 0 w 916302"/>
              <a:gd name="connsiteY0-6" fmla="*/ 0 h 612648"/>
              <a:gd name="connsiteX1-7" fmla="*/ 914400 w 916302"/>
              <a:gd name="connsiteY1-8" fmla="*/ 0 h 612648"/>
              <a:gd name="connsiteX2-9" fmla="*/ 914400 w 916302"/>
              <a:gd name="connsiteY2-10" fmla="*/ 612648 h 612648"/>
              <a:gd name="connsiteX3-11" fmla="*/ 457200 w 916302"/>
              <a:gd name="connsiteY3-12" fmla="*/ 612624 h 612648"/>
              <a:gd name="connsiteX4-13" fmla="*/ 0 w 916302"/>
              <a:gd name="connsiteY4-14" fmla="*/ 612648 h 612648"/>
              <a:gd name="connsiteX5" fmla="*/ 0 w 916302"/>
              <a:gd name="connsiteY5" fmla="*/ 0 h 612648"/>
              <a:gd name="connsiteX0-15" fmla="*/ 2377 w 916302"/>
              <a:gd name="connsiteY0-16" fmla="*/ 7713 h 612648"/>
              <a:gd name="connsiteX1-17" fmla="*/ 916302 w 916302"/>
              <a:gd name="connsiteY1-18" fmla="*/ 1048 h 612648"/>
              <a:gd name="connsiteX0-19" fmla="*/ 0 w 914400"/>
              <a:gd name="connsiteY0-20" fmla="*/ 0 h 612648"/>
              <a:gd name="connsiteX1-21" fmla="*/ 914400 w 914400"/>
              <a:gd name="connsiteY1-22" fmla="*/ 0 h 612648"/>
              <a:gd name="connsiteX2-23" fmla="*/ 914400 w 914400"/>
              <a:gd name="connsiteY2-24" fmla="*/ 612648 h 612648"/>
              <a:gd name="connsiteX3-25" fmla="*/ 0 w 914400"/>
              <a:gd name="connsiteY3-26" fmla="*/ 612648 h 612648"/>
              <a:gd name="connsiteX4-27" fmla="*/ 0 w 914400"/>
              <a:gd name="connsiteY4-28" fmla="*/ 0 h 612648"/>
              <a:gd name="connsiteX0-29" fmla="*/ 914400 w 914400"/>
              <a:gd name="connsiteY0-30" fmla="*/ 0 h 612648"/>
              <a:gd name="connsiteX1-31" fmla="*/ 914400 w 914400"/>
              <a:gd name="connsiteY1-32" fmla="*/ 612648 h 6126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14400" h="612648" stroke="0" extrusionOk="0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914400" h="612648" fill="none" extrusionOk="0">
                <a:moveTo>
                  <a:pt x="914400" y="0"/>
                </a:moveTo>
                <a:lnTo>
                  <a:pt x="914400" y="612648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8000"/>
                </a:schemeClr>
              </a:gs>
              <a:gs pos="13000">
                <a:schemeClr val="accent1">
                  <a:lumMod val="20000"/>
                  <a:lumOff val="80000"/>
                  <a:alpha val="25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0" scaled="0"/>
          </a:gra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rIns="215900" numCol="1" spcCol="0" rtlCol="0" fromWordArt="0" anchor="ctr" anchorCtr="0" forceAA="0" compatLnSpc="1">
            <a:noAutofit/>
          </a:bodyPr>
          <a:lstStyle/>
          <a:p>
            <a:pPr algn="r"/>
            <a:r>
              <a:rPr lang="zh-CN" altLang="en-US" sz="28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单次补加过多，未来得及消耗</a:t>
            </a:r>
            <a:endParaRPr lang="zh-CN" altLang="en-US" sz="28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失衡的原因</a:t>
            </a:r>
            <a:endParaRPr lang="zh-CN" altLang="en-US"/>
          </a:p>
        </p:txBody>
      </p:sp>
      <p:sp>
        <p:nvSpPr>
          <p:cNvPr id="19" name="任意多边形 18"/>
          <p:cNvSpPr/>
          <p:nvPr>
            <p:custDataLst>
              <p:tags r:id="rId6"/>
            </p:custDataLst>
          </p:nvPr>
        </p:nvSpPr>
        <p:spPr>
          <a:xfrm flipV="1">
            <a:off x="2903220" y="5502910"/>
            <a:ext cx="1382395" cy="471170"/>
          </a:xfrm>
          <a:custGeom>
            <a:avLst/>
            <a:gdLst>
              <a:gd name="connsiteX0" fmla="*/ 0 w 6535"/>
              <a:gd name="connsiteY0" fmla="*/ 1841 h 1841"/>
              <a:gd name="connsiteX1" fmla="*/ 667 w 6535"/>
              <a:gd name="connsiteY1" fmla="*/ 401 h 1841"/>
              <a:gd name="connsiteX2" fmla="*/ 5868 w 6535"/>
              <a:gd name="connsiteY2" fmla="*/ 401 h 1841"/>
              <a:gd name="connsiteX3" fmla="*/ 6535 w 6535"/>
              <a:gd name="connsiteY3" fmla="*/ 1841 h 1841"/>
              <a:gd name="connsiteX4" fmla="*/ 0 w 6535"/>
              <a:gd name="connsiteY4" fmla="*/ 1841 h 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" h="1841">
                <a:moveTo>
                  <a:pt x="0" y="1841"/>
                </a:moveTo>
                <a:lnTo>
                  <a:pt x="667" y="401"/>
                </a:lnTo>
                <a:cubicBezTo>
                  <a:pt x="1985" y="-290"/>
                  <a:pt x="5427" y="48"/>
                  <a:pt x="5868" y="401"/>
                </a:cubicBezTo>
                <a:lnTo>
                  <a:pt x="6535" y="1841"/>
                </a:lnTo>
                <a:lnTo>
                  <a:pt x="0" y="18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/>
              </a:gs>
            </a:gsLst>
            <a:lin ang="8100000" scaled="0"/>
          </a:gradFill>
          <a:ln>
            <a:noFill/>
          </a:ln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800" b="1" spc="300">
              <a:solidFill>
                <a:schemeClr val="bg1"/>
              </a:solidFill>
              <a:effectLst>
                <a:innerShdw blurRad="63500" dist="50800" dir="18900000">
                  <a:schemeClr val="accent1">
                    <a:lumMod val="50000"/>
                    <a:alpha val="25000"/>
                  </a:schemeClr>
                </a:innerShdw>
              </a:effectLst>
              <a:uFillTx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7"/>
            </p:custDataLst>
          </p:nvPr>
        </p:nvSpPr>
        <p:spPr>
          <a:xfrm>
            <a:off x="2903220" y="5328920"/>
            <a:ext cx="1385570" cy="323215"/>
          </a:xfrm>
          <a:prstGeom prst="ellipse">
            <a:avLst/>
          </a:prstGeom>
          <a:gradFill>
            <a:gsLst>
              <a:gs pos="62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4572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任意多边形 14"/>
          <p:cNvSpPr/>
          <p:nvPr>
            <p:custDataLst>
              <p:tags r:id="rId8"/>
            </p:custDataLst>
          </p:nvPr>
        </p:nvSpPr>
        <p:spPr>
          <a:xfrm flipV="1">
            <a:off x="2555240" y="4743450"/>
            <a:ext cx="2079625" cy="693420"/>
          </a:xfrm>
          <a:custGeom>
            <a:avLst/>
            <a:gdLst>
              <a:gd name="connsiteX0" fmla="*/ 0 w 6535"/>
              <a:gd name="connsiteY0" fmla="*/ 1841 h 1841"/>
              <a:gd name="connsiteX1" fmla="*/ 667 w 6535"/>
              <a:gd name="connsiteY1" fmla="*/ 401 h 1841"/>
              <a:gd name="connsiteX2" fmla="*/ 5868 w 6535"/>
              <a:gd name="connsiteY2" fmla="*/ 401 h 1841"/>
              <a:gd name="connsiteX3" fmla="*/ 6535 w 6535"/>
              <a:gd name="connsiteY3" fmla="*/ 1841 h 1841"/>
              <a:gd name="connsiteX4" fmla="*/ 0 w 6535"/>
              <a:gd name="connsiteY4" fmla="*/ 1841 h 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" h="1841">
                <a:moveTo>
                  <a:pt x="0" y="1841"/>
                </a:moveTo>
                <a:lnTo>
                  <a:pt x="667" y="401"/>
                </a:lnTo>
                <a:cubicBezTo>
                  <a:pt x="1985" y="-290"/>
                  <a:pt x="5427" y="48"/>
                  <a:pt x="5868" y="401"/>
                </a:cubicBezTo>
                <a:lnTo>
                  <a:pt x="6535" y="1841"/>
                </a:lnTo>
                <a:lnTo>
                  <a:pt x="0" y="18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/>
              </a:gs>
            </a:gsLst>
            <a:lin ang="8100000" scaled="0"/>
          </a:gradFill>
          <a:ln>
            <a:noFill/>
          </a:ln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800" b="1" spc="300">
              <a:solidFill>
                <a:schemeClr val="bg1"/>
              </a:solidFill>
              <a:effectLst>
                <a:innerShdw blurRad="63500" dist="50800" dir="18900000">
                  <a:schemeClr val="accent1">
                    <a:lumMod val="50000"/>
                    <a:alpha val="25000"/>
                  </a:schemeClr>
                </a:innerShdw>
              </a:effectLst>
              <a:uFillTx/>
              <a:sym typeface="+mn-ea"/>
            </a:endParaRPr>
          </a:p>
        </p:txBody>
      </p:sp>
      <p:sp>
        <p:nvSpPr>
          <p:cNvPr id="16" name="椭圆 15"/>
          <p:cNvSpPr/>
          <p:nvPr>
            <p:custDataLst>
              <p:tags r:id="rId9"/>
            </p:custDataLst>
          </p:nvPr>
        </p:nvSpPr>
        <p:spPr>
          <a:xfrm>
            <a:off x="2553970" y="4487545"/>
            <a:ext cx="2083435" cy="476250"/>
          </a:xfrm>
          <a:prstGeom prst="ellipse">
            <a:avLst/>
          </a:prstGeom>
          <a:gradFill>
            <a:gsLst>
              <a:gs pos="62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4572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任意多边形 11"/>
          <p:cNvSpPr/>
          <p:nvPr>
            <p:custDataLst>
              <p:tags r:id="rId10"/>
            </p:custDataLst>
          </p:nvPr>
        </p:nvSpPr>
        <p:spPr>
          <a:xfrm flipV="1">
            <a:off x="2078990" y="3799840"/>
            <a:ext cx="3031490" cy="909320"/>
          </a:xfrm>
          <a:custGeom>
            <a:avLst/>
            <a:gdLst>
              <a:gd name="connsiteX0" fmla="*/ 0 w 6535"/>
              <a:gd name="connsiteY0" fmla="*/ 1841 h 1841"/>
              <a:gd name="connsiteX1" fmla="*/ 667 w 6535"/>
              <a:gd name="connsiteY1" fmla="*/ 401 h 1841"/>
              <a:gd name="connsiteX2" fmla="*/ 5868 w 6535"/>
              <a:gd name="connsiteY2" fmla="*/ 401 h 1841"/>
              <a:gd name="connsiteX3" fmla="*/ 6535 w 6535"/>
              <a:gd name="connsiteY3" fmla="*/ 1841 h 1841"/>
              <a:gd name="connsiteX4" fmla="*/ 0 w 6535"/>
              <a:gd name="connsiteY4" fmla="*/ 1841 h 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" h="1841">
                <a:moveTo>
                  <a:pt x="0" y="1841"/>
                </a:moveTo>
                <a:lnTo>
                  <a:pt x="667" y="401"/>
                </a:lnTo>
                <a:cubicBezTo>
                  <a:pt x="1985" y="-290"/>
                  <a:pt x="5427" y="48"/>
                  <a:pt x="5868" y="401"/>
                </a:cubicBezTo>
                <a:lnTo>
                  <a:pt x="6535" y="1841"/>
                </a:lnTo>
                <a:lnTo>
                  <a:pt x="0" y="18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/>
              </a:gs>
            </a:gsLst>
            <a:lin ang="8100000" scaled="0"/>
          </a:gradFill>
          <a:ln>
            <a:noFill/>
          </a:ln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800" b="1" spc="300">
              <a:solidFill>
                <a:schemeClr val="bg1"/>
              </a:solidFill>
              <a:effectLst>
                <a:innerShdw blurRad="63500" dist="50800" dir="18900000">
                  <a:schemeClr val="accent1">
                    <a:lumMod val="50000"/>
                    <a:alpha val="25000"/>
                  </a:schemeClr>
                </a:innerShdw>
              </a:effectLst>
              <a:uFillTx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11"/>
            </p:custDataLst>
          </p:nvPr>
        </p:nvSpPr>
        <p:spPr>
          <a:xfrm>
            <a:off x="2078990" y="3463925"/>
            <a:ext cx="3035300" cy="624205"/>
          </a:xfrm>
          <a:prstGeom prst="ellipse">
            <a:avLst/>
          </a:prstGeom>
          <a:gradFill>
            <a:gsLst>
              <a:gs pos="62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45720" bIns="4572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任意多边形 6"/>
          <p:cNvSpPr/>
          <p:nvPr>
            <p:custDataLst>
              <p:tags r:id="rId12"/>
            </p:custDataLst>
          </p:nvPr>
        </p:nvSpPr>
        <p:spPr>
          <a:xfrm flipV="1">
            <a:off x="1525905" y="2701925"/>
            <a:ext cx="4140200" cy="1169035"/>
          </a:xfrm>
          <a:custGeom>
            <a:avLst/>
            <a:gdLst>
              <a:gd name="connsiteX0" fmla="*/ 0 w 6535"/>
              <a:gd name="connsiteY0" fmla="*/ 1841 h 1841"/>
              <a:gd name="connsiteX1" fmla="*/ 667 w 6535"/>
              <a:gd name="connsiteY1" fmla="*/ 401 h 1841"/>
              <a:gd name="connsiteX2" fmla="*/ 5868 w 6535"/>
              <a:gd name="connsiteY2" fmla="*/ 401 h 1841"/>
              <a:gd name="connsiteX3" fmla="*/ 6535 w 6535"/>
              <a:gd name="connsiteY3" fmla="*/ 1841 h 1841"/>
              <a:gd name="connsiteX4" fmla="*/ 0 w 6535"/>
              <a:gd name="connsiteY4" fmla="*/ 1841 h 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5" h="1841">
                <a:moveTo>
                  <a:pt x="0" y="1841"/>
                </a:moveTo>
                <a:lnTo>
                  <a:pt x="667" y="401"/>
                </a:lnTo>
                <a:cubicBezTo>
                  <a:pt x="1985" y="-290"/>
                  <a:pt x="5427" y="48"/>
                  <a:pt x="5868" y="401"/>
                </a:cubicBezTo>
                <a:lnTo>
                  <a:pt x="6535" y="1841"/>
                </a:lnTo>
                <a:lnTo>
                  <a:pt x="0" y="18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1"/>
              </a:gs>
            </a:gsLst>
            <a:lin ang="8100000" scaled="0"/>
          </a:gradFill>
          <a:ln>
            <a:noFill/>
          </a:ln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tIns="323850" bIns="107950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 altLang="zh-CN" sz="2800" b="1" spc="300">
              <a:solidFill>
                <a:schemeClr val="bg1"/>
              </a:solidFill>
              <a:effectLst>
                <a:innerShdw blurRad="63500" dist="50800" dir="18900000">
                  <a:schemeClr val="accent1">
                    <a:lumMod val="50000"/>
                    <a:alpha val="25000"/>
                  </a:schemeClr>
                </a:innerShdw>
              </a:effectLst>
              <a:uFillTx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13"/>
            </p:custDataLst>
          </p:nvPr>
        </p:nvSpPr>
        <p:spPr>
          <a:xfrm>
            <a:off x="1522095" y="2270125"/>
            <a:ext cx="4149090" cy="80264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4"/>
            </p:custDataLst>
          </p:nvPr>
        </p:nvSpPr>
        <p:spPr>
          <a:xfrm>
            <a:off x="2406650" y="2377440"/>
            <a:ext cx="2378710" cy="549910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6140000" scaled="0"/>
          </a:gradFill>
          <a:ln>
            <a:noFill/>
          </a:ln>
          <a:effectLst>
            <a:innerShdw blurRad="292100" dist="152400" dir="13500000">
              <a:schemeClr val="accent2">
                <a:lumMod val="50000"/>
                <a:alpha val="18000"/>
              </a:scheme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8" name="图片 12" descr="343439383331313b343532303032383bbfcdbba7b9dcc0ed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113" y="1854514"/>
            <a:ext cx="881784" cy="881784"/>
          </a:xfrm>
          <a:prstGeom prst="rect">
            <a:avLst/>
          </a:prstGeom>
          <a:effectLst>
            <a:outerShdw blurRad="38100" dist="19050" dir="5400000" algn="t" rotWithShape="0">
              <a:schemeClr val="accent1">
                <a:lumMod val="75000"/>
                <a:alpha val="25000"/>
              </a:schemeClr>
            </a:outerShdw>
          </a:effectLst>
        </p:spPr>
      </p:pic>
    </p:spTree>
    <p:custDataLst>
      <p:tags r:id="rId1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感谢观看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</a:t>
            </a:r>
            <a:r>
              <a:rPr lang="en-US" altLang="zh-CN"/>
              <a:t>WPS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光亮化学镍光亮剂的组成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01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光亮化学镍</a:t>
            </a:r>
            <a:r>
              <a:rPr lang="zh-CN"/>
              <a:t>光剂的构成</a:t>
            </a:r>
            <a:endParaRPr lang="zh-CN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金属光剂（包括铋，锑，碲，铜，铈，硒等）</a:t>
            </a:r>
            <a:r>
              <a:rPr lang="en-US" altLang="zh-CN"/>
              <a:t>---</a:t>
            </a:r>
            <a:r>
              <a:rPr lang="zh-CN" altLang="en-US"/>
              <a:t>同时也作为稳定剂</a:t>
            </a:r>
            <a:endParaRPr lang="zh-CN" altLang="en-US"/>
          </a:p>
          <a:p>
            <a:r>
              <a:rPr lang="zh-CN" altLang="en-US"/>
              <a:t>含硫有机物（硫脲，</a:t>
            </a:r>
            <a:r>
              <a:rPr lang="en-US" altLang="zh-CN"/>
              <a:t>UPS</a:t>
            </a:r>
            <a:r>
              <a:rPr lang="zh-CN" altLang="en-US"/>
              <a:t>，</a:t>
            </a:r>
            <a:r>
              <a:rPr lang="en-US" altLang="zh-CN"/>
              <a:t>DPS, ATPN</a:t>
            </a:r>
            <a:r>
              <a:rPr lang="zh-CN" altLang="en-US"/>
              <a:t>，苯亚磺酸钠等）</a:t>
            </a:r>
            <a:r>
              <a:rPr lang="en-US" altLang="zh-CN"/>
              <a:t>---</a:t>
            </a:r>
            <a:r>
              <a:rPr lang="zh-CN" altLang="en-US"/>
              <a:t>具有稳定性</a:t>
            </a:r>
            <a:endParaRPr lang="zh-CN" altLang="en-US"/>
          </a:p>
          <a:p>
            <a:r>
              <a:rPr lang="zh-CN" altLang="en-US"/>
              <a:t>辅助光亮剂（</a:t>
            </a:r>
            <a:r>
              <a:rPr lang="en-US" altLang="zh-CN"/>
              <a:t>PPS,PME,DEP,PAP</a:t>
            </a:r>
            <a:r>
              <a:rPr lang="zh-CN" altLang="en-US"/>
              <a:t>等中间体）</a:t>
            </a:r>
            <a:r>
              <a:rPr lang="en-US" altLang="zh-CN"/>
              <a:t>----</a:t>
            </a:r>
            <a:r>
              <a:rPr lang="zh-CN" altLang="en-US"/>
              <a:t>也具有稳定性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失光就是成分失衡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失光就意味着成分失衡</a:t>
            </a:r>
            <a:endParaRPr lang="zh-CN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补加的络合剂失衡</a:t>
            </a:r>
            <a:r>
              <a:rPr lang="en-US" altLang="zh-CN"/>
              <a:t>---</a:t>
            </a:r>
            <a:r>
              <a:rPr lang="zh-CN" altLang="en-US"/>
              <a:t>镀液太稳定或者活性太强</a:t>
            </a:r>
            <a:endParaRPr lang="zh-CN" altLang="en-US"/>
          </a:p>
          <a:p>
            <a:r>
              <a:rPr lang="zh-CN" altLang="en-US"/>
              <a:t>金属光剂偏多</a:t>
            </a:r>
            <a:r>
              <a:rPr lang="en-US" altLang="zh-CN"/>
              <a:t>---</a:t>
            </a:r>
            <a:r>
              <a:rPr lang="zh-CN" altLang="en-US"/>
              <a:t>局部出现雾状</a:t>
            </a:r>
            <a:endParaRPr lang="zh-CN" altLang="en-US"/>
          </a:p>
          <a:p>
            <a:r>
              <a:rPr lang="zh-CN" altLang="en-US"/>
              <a:t>含硫有机物</a:t>
            </a:r>
            <a:r>
              <a:rPr lang="zh-CN"/>
              <a:t>偏多</a:t>
            </a:r>
            <a:r>
              <a:rPr lang="en-US" altLang="zh-CN"/>
              <a:t>---</a:t>
            </a:r>
            <a:r>
              <a:rPr lang="zh-CN" altLang="en-US"/>
              <a:t>整体发白无光泽</a:t>
            </a:r>
            <a:endParaRPr lang="zh-CN" altLang="en-US"/>
          </a:p>
          <a:p>
            <a:r>
              <a:rPr lang="zh-CN" altLang="en-US"/>
              <a:t>辅助光亮剂</a:t>
            </a:r>
            <a:r>
              <a:rPr lang="zh-CN"/>
              <a:t>偏多，整体发白失光，或者局部漏镀</a:t>
            </a:r>
            <a:endParaRPr lang="zh-CN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如果判断哪种成分失衡？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0</a:t>
            </a:r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/>
              <a:t>络合剂不足</a:t>
            </a:r>
            <a:endParaRPr lang="zh-CN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/>
              <a:t>表现为镀液活性不够，出光慢，高</a:t>
            </a:r>
            <a:r>
              <a:rPr lang="en-US" altLang="zh-CN"/>
              <a:t>PH</a:t>
            </a:r>
            <a:r>
              <a:rPr lang="zh-CN" altLang="en-US"/>
              <a:t>时易混浊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可补加部分</a:t>
            </a:r>
            <a:r>
              <a:rPr lang="en-US" altLang="zh-CN"/>
              <a:t>B</a:t>
            </a:r>
            <a:r>
              <a:rPr lang="zh-CN" altLang="en-US"/>
              <a:t>剂，使络合剂充足</a:t>
            </a: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/>
              <a:t>辅助光剂不足</a:t>
            </a:r>
            <a:endParaRPr lang="zh-CN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/>
              <a:t>表现为镀层出关变慢，镀层饱满度变差</a:t>
            </a:r>
            <a:endParaRPr lang="zh-CN" altLang="en-US"/>
          </a:p>
          <a:p>
            <a:r>
              <a:rPr lang="zh-CN" altLang="en-US"/>
              <a:t>过多则表现为光泽被压制住的样子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/>
              <a:t>金属光剂不足（硫化物偏多）</a:t>
            </a:r>
            <a:endParaRPr 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t="19270" b="23883"/>
          <a:stretch>
            <a:fillRect/>
          </a:stretch>
        </p:blipFill>
        <p:spPr>
          <a:xfrm>
            <a:off x="1329055" y="2240915"/>
            <a:ext cx="9512935" cy="27705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169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PRESET_TEXT" val="单击此处添加文本"/>
  <p:tag name="KSO_WM_UNIT_TEXT_TYPE" val="1"/>
</p:tagLst>
</file>

<file path=ppt/tags/tag101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8"/>
  <p:tag name="KSO_WM_SLIDE_ID" val="custom2023616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单击此处添加标题"/>
  <p:tag name="KSO_WM_UNIT_TEXT_TYPE" val="1"/>
</p:tagLst>
</file>

<file path=ppt/tags/tag10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169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PRESET_TEXT" val="单击此处添加文本"/>
  <p:tag name="KSO_WM_UNIT_TEXT_TYPE" val="1"/>
</p:tagLst>
</file>

<file path=ppt/tags/tag104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8"/>
  <p:tag name="KSO_WM_SLIDE_ID" val="custom2023616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单击此处添加标题"/>
  <p:tag name="KSO_WM_UNIT_TEXT_TYPE" val="1"/>
</p:tagLst>
</file>

<file path=ppt/tags/tag10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169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PRESET_TEXT" val="单击此处添加文本"/>
  <p:tag name="KSO_WM_UNIT_TEXT_TYPE" val="1"/>
</p:tagLst>
</file>

<file path=ppt/tags/tag107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8"/>
  <p:tag name="KSO_WM_SLIDE_ID" val="custom2023616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单击此处添加标题"/>
  <p:tag name="KSO_WM_UNIT_TEXT_TYPE" val="1"/>
</p:tagLst>
</file>

<file path=ppt/tags/tag10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169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PRESET_TEXT" val="单击此处添加文本"/>
  <p:tag name="KSO_WM_UNIT_TEXT_TYPE" val="1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8"/>
  <p:tag name="KSO_WM_SLIDE_ID" val="custom2023616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1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添加章节标题"/>
  <p:tag name="KSO_WM_UNIT_TEXT_TYPE" val="1"/>
</p:tagLst>
</file>

<file path=ppt/tags/tag112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16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113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7"/>
  <p:tag name="KSO_WM_SLIDE_ID" val="custom20236169_7"/>
  <p:tag name="KSO_WM_TEMPLATE_MASTER_TYPE" val="0"/>
  <p:tag name="KSO_WM_SLIDE_LAYOUT" val="a_b_e"/>
  <p:tag name="KSO_WM_SLIDE_LAYOUT_CNT" val="1_1_1"/>
</p:tagLst>
</file>

<file path=ppt/tags/tag11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o_h_f"/>
  <p:tag name="KSO_WM_UNIT_INDEX" val="1_1_1"/>
  <p:tag name="KSO_WM_UNIT_ID" val="diagram20234924_3*o_h_f*1_1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UNIT_FROM" val="WPS"/>
  <p:tag name="KSO_WM_DIAGRAM_VERSION" val="3"/>
  <p:tag name="KSO_WM_DIAGRAM_COLOR_TRICK" val="1"/>
  <p:tag name="KSO_WM_DIAGRAM_COLOR_TEXT_CAN_REMOVE" val="n"/>
  <p:tag name="KSO_WM_DIAGRAM_GROUP_CODE" val="o1-1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.9200000166893005},{&quot;brightness&quot;:0.800000011920929,&quot;colorType&quot;:1,&quot;foreColorIndex&quot;:5,&quot;pos&quot;:0.12999999523162842,&quot;transparency&quot;:0.75},{&quot;brightness&quot;:0.800000011920929,&quot;colorType&quot;:1,&quot;foreColorIndex&quot;:5,&quot;pos&quot;:1,&quot;transparency&quot;:0.3100000023841858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1"/>
  <p:tag name="KSO_WM_UNIT_PRESET_TEXT" val="单击此处添加文本内容，简明扼要地阐述观点"/>
  <p:tag name="KSO_WM_UNIT_FILL_TYPE" val="3"/>
  <p:tag name="KSO_WM_UNIT_LINE_FORE_SCHEMECOLOR_INDEX" val="5"/>
  <p:tag name="KSO_WM_UNIT_TEXT_FILL_FORE_SCHEMECOLOR_INDEX" val="1"/>
  <p:tag name="KSO_WM_UNIT_TEXT_FILL_TYPE" val="1"/>
  <p:tag name="KSO_WM_UNIT_TEXT_TYPE" val="1"/>
  <p:tag name="KSO_WM_UNIT_LINE_FILL_TYPE" val="2"/>
  <p:tag name="KSO_WM_UNIT_USESOURCEFORMAT_APPLY" val="0"/>
</p:tagLst>
</file>

<file path=ppt/tags/tag11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o_h_f"/>
  <p:tag name="KSO_WM_UNIT_INDEX" val="1_2_1"/>
  <p:tag name="KSO_WM_UNIT_ID" val="diagram20234924_3*o_h_f*1_2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UNIT_FROM" val="WPS"/>
  <p:tag name="KSO_WM_DIAGRAM_VERSION" val="3"/>
  <p:tag name="KSO_WM_DIAGRAM_COLOR_TRICK" val="1"/>
  <p:tag name="KSO_WM_DIAGRAM_COLOR_TEXT_CAN_REMOVE" val="n"/>
  <p:tag name="KSO_WM_DIAGRAM_GROUP_CODE" val="o1-1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.9200000166893005},{&quot;brightness&quot;:0.800000011920929,&quot;colorType&quot;:1,&quot;foreColorIndex&quot;:5,&quot;pos&quot;:0.12999999523162842,&quot;transparency&quot;:0.75},{&quot;brightness&quot;:0.800000011920929,&quot;colorType&quot;:1,&quot;foreColorIndex&quot;:5,&quot;pos&quot;:1,&quot;transparency&quot;:0.3100000023841858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观点"/>
  <p:tag name="KSO_WM_UNIT_FILL_TYPE" val="3"/>
  <p:tag name="KSO_WM_UNIT_LINE_FORE_SCHEMECOLOR_INDEX" val="5"/>
  <p:tag name="KSO_WM_UNIT_TEXT_FILL_FORE_SCHEMECOLOR_INDEX" val="1"/>
  <p:tag name="KSO_WM_UNIT_TEXT_FILL_TYPE" val="1"/>
  <p:tag name="KSO_WM_UNIT_TEXT_TYPE" val="1"/>
  <p:tag name="KSO_WM_UNIT_LINE_FILL_TYPE" val="2"/>
  <p:tag name="KSO_WM_UNIT_USESOURCEFORMAT_APPLY" val="0"/>
</p:tagLst>
</file>

<file path=ppt/tags/tag11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o_h_f"/>
  <p:tag name="KSO_WM_UNIT_INDEX" val="1_3_1"/>
  <p:tag name="KSO_WM_UNIT_ID" val="diagram20234924_3*o_h_f*1_3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UNIT_FROM" val="WPS"/>
  <p:tag name="KSO_WM_DIAGRAM_VERSION" val="3"/>
  <p:tag name="KSO_WM_DIAGRAM_COLOR_TRICK" val="1"/>
  <p:tag name="KSO_WM_DIAGRAM_COLOR_TEXT_CAN_REMOVE" val="n"/>
  <p:tag name="KSO_WM_DIAGRAM_GROUP_CODE" val="o1-1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.9200000166893005},{&quot;brightness&quot;:0.800000011920929,&quot;colorType&quot;:1,&quot;foreColorIndex&quot;:5,&quot;pos&quot;:0.12999999523162842,&quot;transparency&quot;:0.75},{&quot;brightness&quot;:0.800000011920929,&quot;colorType&quot;:1,&quot;foreColorIndex&quot;:5,&quot;pos&quot;:1,&quot;transparency&quot;:0.3100000023841858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观点"/>
  <p:tag name="KSO_WM_UNIT_FILL_TYPE" val="3"/>
  <p:tag name="KSO_WM_UNIT_LINE_FORE_SCHEMECOLOR_INDEX" val="5"/>
  <p:tag name="KSO_WM_UNIT_TEXT_FILL_FORE_SCHEMECOLOR_INDEX" val="1"/>
  <p:tag name="KSO_WM_UNIT_TEXT_FILL_TYPE" val="1"/>
  <p:tag name="KSO_WM_UNIT_TEXT_TYPE" val="1"/>
  <p:tag name="KSO_WM_UNIT_LINE_FILL_TYPE" val="2"/>
  <p:tag name="KSO_WM_UNIT_USESOURCEFORMAT_APPLY" val="0"/>
</p:tagLst>
</file>

<file path=ppt/tags/tag11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o_h_f"/>
  <p:tag name="KSO_WM_UNIT_INDEX" val="1_4_1"/>
  <p:tag name="KSO_WM_UNIT_ID" val="diagram20234924_3*o_h_f*1_4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UNIT_FROM" val="WPS"/>
  <p:tag name="KSO_WM_DIAGRAM_VERSION" val="3"/>
  <p:tag name="KSO_WM_DIAGRAM_COLOR_TRICK" val="1"/>
  <p:tag name="KSO_WM_DIAGRAM_COLOR_TEXT_CAN_REMOVE" val="n"/>
  <p:tag name="KSO_WM_DIAGRAM_GROUP_CODE" val="o1-1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.9200000166893005},{&quot;brightness&quot;:0.800000011920929,&quot;colorType&quot;:1,&quot;foreColorIndex&quot;:5,&quot;pos&quot;:0.12999999523162842,&quot;transparency&quot;:0.75},{&quot;brightness&quot;:0.800000011920929,&quot;colorType&quot;:1,&quot;foreColorIndex&quot;:5,&quot;pos&quot;:1,&quot;transparency&quot;:0.3100000023841858}],&quot;type&quot;:3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内容，简明扼要地阐述观点"/>
  <p:tag name="KSO_WM_UNIT_FILL_TYPE" val="3"/>
  <p:tag name="KSO_WM_UNIT_LINE_FORE_SCHEMECOLOR_INDEX" val="5"/>
  <p:tag name="KSO_WM_UNIT_TEXT_FILL_FORE_SCHEMECOLOR_INDEX" val="1"/>
  <p:tag name="KSO_WM_UNIT_TEXT_FILL_TYPE" val="1"/>
  <p:tag name="KSO_WM_UNIT_TEXT_TYPE" val="1"/>
  <p:tag name="KSO_WM_UNIT_LINE_FILL_TYPE" val="2"/>
  <p:tag name="KSO_WM_UNIT_USESOURCEFORMAT_APPLY" val="0"/>
</p:tagLst>
</file>

<file path=ppt/tags/tag1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4924_3*a*1"/>
  <p:tag name="KSO_WM_TEMPLATE_CATEGORY" val="diagram"/>
  <p:tag name="KSO_WM_TEMPLATE_INDEX" val="20234924"/>
  <p:tag name="KSO_WM_UNIT_LAYERLEVEL" val="1"/>
  <p:tag name="KSO_WM_TAG_VERSION" val="3.0"/>
  <p:tag name="KSO_WM_BEAUTIFY_FLAG" val="#wm#"/>
  <p:tag name="KSO_WM_DIAGRAM_GROUP_CODE" val="o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4_2"/>
  <p:tag name="KSO_WM_UNIT_ID" val="diagram20234924_3*o_h_i*1_4_2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299999952316284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4"/>
  <p:tag name="KSO_WM_UNIT_TEXT_FILL_TYPE" val="1"/>
  <p:tag name="KSO_WM_UNIT_TEXT_SHADOW_SCHEMECOLOR_INDEX" val="5"/>
  <p:tag name="KSO_WM_UNIT_USESOURCEFORMAT_APPLY" val="0"/>
</p:tagLst>
</file>

<file path=ppt/tags/tag1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4_1"/>
  <p:tag name="KSO_WM_UNIT_ID" val="diagram20234924_3*o_h_i*1_4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-0.25,&quot;colorType&quot;:1,&quot;foreColorIndex&quot;:5,&quot;pos&quot;:0.6200000047683716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2"/>
  <p:tag name="KSO_WM_UNIT_ID" val="diagram20234924_3*o_h_i*1_3_2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299999952316284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4"/>
  <p:tag name="KSO_WM_UNIT_TEXT_FILL_TYPE" val="1"/>
  <p:tag name="KSO_WM_UNIT_TEXT_SHADOW_SCHEMECOLOR_INDEX" val="5"/>
  <p:tag name="KSO_WM_UNIT_USESOURCEFORMAT_APPLY" val="0"/>
</p:tagLst>
</file>

<file path=ppt/tags/tag1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1"/>
  <p:tag name="KSO_WM_UNIT_ID" val="diagram20234924_3*o_h_i*1_3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-0.25,&quot;colorType&quot;:1,&quot;foreColorIndex&quot;:5,&quot;pos&quot;:0.6200000047683716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2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2"/>
  <p:tag name="KSO_WM_UNIT_ID" val="diagram20234924_3*o_h_i*1_2_2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299999952316284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4"/>
  <p:tag name="KSO_WM_UNIT_TEXT_FILL_TYPE" val="1"/>
  <p:tag name="KSO_WM_UNIT_TEXT_SHADOW_SCHEMECOLOR_INDEX" val="5"/>
  <p:tag name="KSO_WM_UNIT_USESOURCEFORMAT_APPLY" val="0"/>
</p:tagLst>
</file>

<file path=ppt/tags/tag12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1"/>
  <p:tag name="KSO_WM_UNIT_ID" val="diagram20234924_3*o_h_i*1_2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-0.25,&quot;colorType&quot;:1,&quot;foreColorIndex&quot;:5,&quot;pos&quot;:0.6200000047683716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2"/>
  <p:tag name="KSO_WM_UNIT_ID" val="diagram20234924_3*o_h_i*1_1_2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299999952316284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5"/>
  <p:tag name="KSO_WM_UNIT_TEXT_FILL_FORE_SCHEMECOLOR_INDEX" val="14"/>
  <p:tag name="KSO_WM_UNIT_TEXT_FILL_TYPE" val="1"/>
  <p:tag name="KSO_WM_UNIT_TEXT_SHADOW_SCHEMECOLOR_INDEX" val="5"/>
  <p:tag name="KSO_WM_UNIT_USESOURCEFORMAT_APPLY" val="0"/>
</p:tagLst>
</file>

<file path=ppt/tags/tag12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1"/>
  <p:tag name="KSO_WM_UNIT_ID" val="diagram20234924_3*o_h_i*1_1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6000000238418579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3"/>
  <p:tag name="KSO_WM_UNIT_ID" val="diagram20234924_3*o_h_i*1_1_3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.6000000238418579,&quot;colorType&quot;:1,&quot;foreColorIndex&quot;:5,&quot;pos&quot;:1,&quot;transparency&quot;:0}],&quot;type&quot;:3},&quot;glow&quot;:{&quot;colorType&quot;:0},&quot;line&quot;:{&quot;type&quot;:0},&quot;shadow&quot;:{&quot;brightness&quot;:-0.5,&quot;colorType&quot;:1,&quot;foreColorIndex&quot;:6,&quot;transparency&quot;:0.8199999928474426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245*254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x"/>
  <p:tag name="KSO_WM_UNIT_INDEX" val="1_1_1"/>
  <p:tag name="KSO_WM_UNIT_ID" val="diagram20234924_3*o_h_x*1_1_1"/>
  <p:tag name="KSO_WM_TEMPLATE_CATEGORY" val="diagram"/>
  <p:tag name="KSO_WM_TEMPLATE_INDEX" val="20234924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4.3752746582031,&quot;left&quot;:119.82498779296876,&quot;top&quot;:127.67472487562281,&quot;width&quot;:720.4000244140625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5"/>
  <p:tag name="KSO_WM_UNIT_FILL_TYPE" val="1"/>
  <p:tag name="KSO_WM_UNIT_SHADOW_SCHEMECOLOR_INDEX" val="5"/>
  <p:tag name="KSO_WM_UNIT_USESOURCEFORMAT_APPLY" val="0"/>
</p:tagLst>
</file>

<file path=ppt/tags/tag129.xml><?xml version="1.0" encoding="utf-8"?>
<p:tagLst xmlns:p="http://schemas.openxmlformats.org/presentationml/2006/main">
  <p:tag name="KSO_WM_SLIDE_ID" val="diagram20234924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custom"/>
  <p:tag name="KSO_WM_TEMPLATE_INDEX" val="20236169"/>
  <p:tag name="KSO_WM_SLIDE_TYPE" val="text"/>
  <p:tag name="KSO_WM_SLIDE_SUBTYPE" val="diag"/>
  <p:tag name="KSO_WM_SLIDE_SIZE" val="720.35*327.675"/>
  <p:tag name="KSO_WM_SLIDE_POSITION" val="119.85*146.025"/>
  <p:tag name="KSO_WM_SLIDE_LAYOUT" val="a_o"/>
  <p:tag name="KSO_WM_SLIDE_LAYOUT_CNT" val="1_1"/>
  <p:tag name="KSO_WM_SPECIAL_SOURCE" val="bdnull"/>
  <p:tag name="KSO_WM_DIAGRAM_GROUP_CODE" val="o1-1"/>
  <p:tag name="KSO_WM_SLIDE_DIAGTYPE" val="o"/>
</p:tagLst>
</file>

<file path=ppt/tags/tag1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7"/>
</p:tagLst>
</file>

<file path=ppt/tags/tag13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</p:tagLst>
</file>

<file path=ppt/tags/tag131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169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132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9"/>
  <p:tag name="KSO_WM_SLIDE_ID" val="custom20236169_9"/>
  <p:tag name="KSO_WM_TEMPLATE_MASTER_TYPE" val="0"/>
  <p:tag name="KSO_WM_SLIDE_LAYOUT" val="a_f"/>
  <p:tag name="KSO_WM_SLIDE_LAYOUT_CNT" val="1_1"/>
</p:tagLst>
</file>

<file path=ppt/tags/tag1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1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6"/>
</p:tagLst>
</file>

<file path=ppt/tags/tag21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9"/>
</p:tagLst>
</file>

<file path=ppt/tags/tag2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0"/>
</p:tagLst>
</file>

<file path=ppt/tags/tag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5"/>
</p:tagLst>
</file>

<file path=ppt/tags/tag3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3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36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160"/>
</p:tagLst>
</file>

<file path=ppt/tags/tag3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</p:tagLst>
</file>

<file path=ppt/tags/tag41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6"/>
</p:tagLst>
</file>

<file path=ppt/tags/tag42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43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16"/>
</p:tagLst>
</file>

<file path=ppt/tags/tag44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VALUE" val="162"/>
</p:tagLst>
</file>

<file path=ppt/tags/tag4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4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408"/>
</p:tagLst>
</file>

<file path=ppt/tags/tag5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6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6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169"/>
</p:tagLst>
</file>

<file path=ppt/tags/tag7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169"/>
</p:tagLst>
</file>

<file path=ppt/tags/tag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6"/>
</p:tagLst>
</file>

<file path=ppt/tags/tag80.xml><?xml version="1.0" encoding="utf-8"?>
<p:tagLst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169"/>
  <p:tag name="KSO_WM_TEMPLATE_CATEGORY" val="custom"/>
  <p:tag name="KSO_WM_TEMPLATE_MASTER_TYPE" val="0"/>
</p:tagLst>
</file>

<file path=ppt/tags/tag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VALUE" val="16"/>
  <p:tag name="KSO_WM_UNIT_PRESET_TEXT" val="单击此处&#10;添加文档标题"/>
  <p:tag name="KSO_WM_UNIT_TEXT_TYPE" val="1"/>
</p:tagLst>
</file>

<file path=ppt/tags/tag8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6169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VALUE" val="7"/>
</p:tagLst>
</file>

<file path=ppt/tags/tag83.xml><?xml version="1.0" encoding="utf-8"?>
<p:tagLst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1"/>
  <p:tag name="KSO_WM_SLIDE_ID" val="custom20236169_1"/>
  <p:tag name="KSO_WM_TEMPLATE_MASTER_TYPE" val="0"/>
  <p:tag name="KSO_WM_SLIDE_LAYOUT" val="a_b_f"/>
  <p:tag name="KSO_WM_SLIDE_LAYOUT_CNT" val="1_1_1"/>
</p:tagLst>
</file>

<file path=ppt/tags/tag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添加章节标题"/>
  <p:tag name="KSO_WM_UNIT_TEXT_TYPE" val="1"/>
</p:tagLst>
</file>

<file path=ppt/tags/tag85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16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86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7"/>
  <p:tag name="KSO_WM_SLIDE_ID" val="custom20236169_7"/>
  <p:tag name="KSO_WM_TEMPLATE_MASTER_TYPE" val="0"/>
  <p:tag name="KSO_WM_SLIDE_LAYOUT" val="a_b_e"/>
  <p:tag name="KSO_WM_SLIDE_LAYOUT_CNT" val="1_1_1"/>
</p:tagLst>
</file>

<file path=ppt/tags/tag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单击此处添加标题"/>
  <p:tag name="KSO_WM_UNIT_TEXT_TYPE" val="1"/>
</p:tagLst>
</file>

<file path=ppt/tags/tag8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169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PRESET_TEXT" val="单击此处添加文本"/>
  <p:tag name="KSO_WM_UNIT_TEXT_TYPE" val="1"/>
</p:tagLst>
</file>

<file path=ppt/tags/tag89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8"/>
  <p:tag name="KSO_WM_SLIDE_ID" val="custom2023616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8"/>
</p:tagLst>
</file>

<file path=ppt/tags/tag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添加章节标题"/>
  <p:tag name="KSO_WM_UNIT_TEXT_TYPE" val="1"/>
</p:tagLst>
</file>

<file path=ppt/tags/tag91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16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92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7"/>
  <p:tag name="KSO_WM_SLIDE_ID" val="custom20236169_7"/>
  <p:tag name="KSO_WM_TEMPLATE_MASTER_TYPE" val="0"/>
  <p:tag name="KSO_WM_SLIDE_LAYOUT" val="a_b_e"/>
  <p:tag name="KSO_WM_SLIDE_LAYOUT_CNT" val="1_1_1"/>
</p:tagLst>
</file>

<file path=ppt/tags/tag9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单击此处添加标题"/>
  <p:tag name="KSO_WM_UNIT_TEXT_TYPE" val="1"/>
</p:tagLst>
</file>

<file path=ppt/tags/tag9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ID" val="custom20236169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PRESET_TEXT" val="单击此处添加文本"/>
  <p:tag name="KSO_WM_UNIT_TEXT_TYPE" val="1"/>
</p:tagLst>
</file>

<file path=ppt/tags/tag95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8"/>
  <p:tag name="KSO_WM_SLIDE_ID" val="custom20236169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添加章节标题"/>
  <p:tag name="KSO_WM_UNIT_TEXT_TYPE" val="1"/>
</p:tagLst>
</file>

<file path=ppt/tags/tag97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ID" val="custom20236169_7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</p:tagLst>
</file>

<file path=ppt/tags/tag98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69"/>
  <p:tag name="KSO_WM_TEMPLATE_CATEGORY" val="custom"/>
  <p:tag name="KSO_WM_SLIDE_INDEX" val="7"/>
  <p:tag name="KSO_WM_SLIDE_ID" val="custom20236169_7"/>
  <p:tag name="KSO_WM_TEMPLATE_MASTER_TYPE" val="0"/>
  <p:tag name="KSO_WM_SLIDE_LAYOUT" val="a_b_e"/>
  <p:tag name="KSO_WM_SLIDE_LAYOUT_CNT" val="1_1_1"/>
</p:tagLst>
</file>

<file path=ppt/tags/tag9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6169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69"/>
  <p:tag name="KSO_WM_TEMPLATE_CATEGORY" val="custom"/>
  <p:tag name="KSO_WM_UNIT_ISCONTENTSTITLE" val="0"/>
  <p:tag name="KSO_WM_UNIT_PRESET_TEXT" val="单击此处添加标题"/>
  <p:tag name="KSO_WM_UNIT_TEXT_TYPE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702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7876FF"/>
      </a:accent1>
      <a:accent2>
        <a:srgbClr val="6883F8"/>
      </a:accent2>
      <a:accent3>
        <a:srgbClr val="2DC5F5"/>
      </a:accent3>
      <a:accent4>
        <a:srgbClr val="FFA828"/>
      </a:accent4>
      <a:accent5>
        <a:srgbClr val="F68142"/>
      </a:accent5>
      <a:accent6>
        <a:srgbClr val="8041F6"/>
      </a:accent6>
      <a:hlink>
        <a:srgbClr val="304FFE"/>
      </a:hlink>
      <a:folHlink>
        <a:srgbClr val="492067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65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Office 主题​​</vt:lpstr>
      <vt:lpstr>化学镍为什么突然不出光</vt:lpstr>
      <vt:lpstr>光亮化学镍出光的原理</vt:lpstr>
      <vt:lpstr>化学镍出光的原理------细化晶粒</vt:lpstr>
      <vt:lpstr>如何判断是哪个东西多了</vt:lpstr>
      <vt:lpstr>光亮化学镍光剂的构成</vt:lpstr>
      <vt:lpstr>失光就是成分失衡</vt:lpstr>
      <vt:lpstr>失光就意味着成分失衡</vt:lpstr>
      <vt:lpstr>络合剂不足</vt:lpstr>
      <vt:lpstr>金属光剂不足</vt:lpstr>
      <vt:lpstr>金属光剂过多</vt:lpstr>
      <vt:lpstr>如果判断哪种成分失衡？</vt:lpstr>
      <vt:lpstr>单击此处添加标题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7</cp:revision>
  <dcterms:created xsi:type="dcterms:W3CDTF">2023-08-09T12:44:00Z</dcterms:created>
  <dcterms:modified xsi:type="dcterms:W3CDTF">2025-09-08T08:30:54Z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EEAECB58A97B440AB2A4943E40B1010F_12</vt:lpwstr>
  </property>
</Properties>
</file>