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6" r:id="rId4"/>
    <p:sldId id="258" r:id="rId5"/>
    <p:sldId id="264" r:id="rId7"/>
    <p:sldId id="261" r:id="rId8"/>
    <p:sldId id="262" r:id="rId9"/>
    <p:sldId id="259" r:id="rId10"/>
    <p:sldId id="260" r:id="rId11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gs" Target="tags/tag133.xml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1.jpeg"/><Relationship Id="rId2" Type="http://schemas.openxmlformats.org/officeDocument/2006/relationships/tags" Target="../tags/tag24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jpeg"/><Relationship Id="rId2" Type="http://schemas.openxmlformats.org/officeDocument/2006/relationships/tags" Target="../tags/tag63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8168193_数控车床钻井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7413"/>
          <a:stretch>
            <a:fillRect/>
          </a:stretch>
        </p:blipFill>
        <p:spPr>
          <a:xfrm>
            <a:off x="2666365" y="0"/>
            <a:ext cx="9522460" cy="68516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96" h="10790">
                <a:moveTo>
                  <a:pt x="0" y="0"/>
                </a:moveTo>
                <a:lnTo>
                  <a:pt x="14996" y="0"/>
                </a:lnTo>
                <a:lnTo>
                  <a:pt x="14996" y="10790"/>
                </a:lnTo>
                <a:lnTo>
                  <a:pt x="0" y="1079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矩形 11"/>
          <p:cNvSpPr/>
          <p:nvPr userDrawn="1">
            <p:custDataLst>
              <p:tags r:id="rId4"/>
            </p:custDataLst>
          </p:nvPr>
        </p:nvSpPr>
        <p:spPr>
          <a:xfrm>
            <a:off x="4445" y="-635"/>
            <a:ext cx="10779125" cy="685863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3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695960" y="674370"/>
            <a:ext cx="10515600" cy="25781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7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</a:t>
            </a:r>
            <a:br>
              <a:rPr lang="zh-CN" altLang="en-US" dirty="0"/>
            </a:br>
            <a:r>
              <a:rPr lang="zh-CN" altLang="en-US" dirty="0"/>
              <a:t>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695960" y="3395980"/>
            <a:ext cx="10515600" cy="5334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695960" y="4434840"/>
            <a:ext cx="2330450" cy="504190"/>
          </a:xfr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compatLnSpc="1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MiSans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44" name="矩形 43"/>
          <p:cNvSpPr/>
          <p:nvPr userDrawn="1">
            <p:custDataLst>
              <p:tags r:id="rId11"/>
            </p:custDataLst>
          </p:nvPr>
        </p:nvSpPr>
        <p:spPr>
          <a:xfrm>
            <a:off x="4445" y="5591810"/>
            <a:ext cx="12190095" cy="1259840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cs typeface="MiSans" panose="00000500000000000000" charset="-122"/>
            </a:endParaRPr>
          </a:p>
        </p:txBody>
      </p:sp>
      <p:sp>
        <p:nvSpPr>
          <p:cNvPr id="45" name="矩形 44"/>
          <p:cNvSpPr/>
          <p:nvPr userDrawn="1">
            <p:custDataLst>
              <p:tags r:id="rId12"/>
            </p:custDataLst>
          </p:nvPr>
        </p:nvSpPr>
        <p:spPr>
          <a:xfrm>
            <a:off x="0" y="6682740"/>
            <a:ext cx="12190730" cy="1752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" panose="00000500000000000000" charset="-122"/>
            </a:endParaRPr>
          </a:p>
        </p:txBody>
      </p:sp>
      <p:sp>
        <p:nvSpPr>
          <p:cNvPr id="47" name="矩形 46"/>
          <p:cNvSpPr/>
          <p:nvPr userDrawn="1">
            <p:custDataLst>
              <p:tags r:id="rId13"/>
            </p:custDataLst>
          </p:nvPr>
        </p:nvSpPr>
        <p:spPr>
          <a:xfrm>
            <a:off x="695960" y="4434840"/>
            <a:ext cx="76200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701675" y="6025515"/>
            <a:ext cx="2743835" cy="364490"/>
          </a:xfrm>
        </p:spPr>
        <p:txBody>
          <a:bodyPr vert="horz" wrap="square" lIns="0" tIns="0" rIns="0" bIns="0" rtlCol="0" anchor="ctr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zh-CN" altLang="en-US" sz="1400" b="0" i="0" u="none" strike="noStrike" kern="1200" cap="none" spc="0" normalizeH="0" baseline="0" noProof="1" dirty="0">
                <a:solidFill>
                  <a:schemeClr val="tx1">
                    <a:lumMod val="95000"/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公司名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 rIns="36195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763588" y="301040"/>
            <a:ext cx="2880000" cy="1081088"/>
          </a:xfrm>
        </p:spPr>
        <p:txBody>
          <a:bodyPr wrap="square" anchor="ctr" anchorCtr="0">
            <a:normAutofit/>
          </a:bodyPr>
          <a:lstStyle>
            <a:lvl1pPr>
              <a:defRPr sz="5400"/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矩形 23"/>
          <p:cNvSpPr/>
          <p:nvPr userDrawn="1">
            <p:custDataLst>
              <p:tags r:id="rId6"/>
            </p:custDataLst>
          </p:nvPr>
        </p:nvSpPr>
        <p:spPr>
          <a:xfrm>
            <a:off x="5080" y="635"/>
            <a:ext cx="341630" cy="6857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" panose="00000500000000000000" charset="-122"/>
            </a:endParaRPr>
          </a:p>
        </p:txBody>
      </p:sp>
      <p:cxnSp>
        <p:nvCxnSpPr>
          <p:cNvPr id="15" name="直接连接符 14"/>
          <p:cNvCxnSpPr/>
          <p:nvPr userDrawn="1">
            <p:custDataLst>
              <p:tags r:id="rId7"/>
            </p:custDataLst>
          </p:nvPr>
        </p:nvCxnSpPr>
        <p:spPr>
          <a:xfrm>
            <a:off x="763905" y="1397635"/>
            <a:ext cx="10581005" cy="0"/>
          </a:xfrm>
          <a:prstGeom prst="line">
            <a:avLst/>
          </a:prstGeom>
          <a:ln w="12700">
            <a:solidFill>
              <a:schemeClr val="tx1">
                <a:lumMod val="9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168193_数控车床钻井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7413"/>
          <a:stretch>
            <a:fillRect/>
          </a:stretch>
        </p:blipFill>
        <p:spPr>
          <a:xfrm>
            <a:off x="2667635" y="-635"/>
            <a:ext cx="9522460" cy="6858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96" h="10790">
                <a:moveTo>
                  <a:pt x="0" y="0"/>
                </a:moveTo>
                <a:lnTo>
                  <a:pt x="14996" y="0"/>
                </a:lnTo>
                <a:lnTo>
                  <a:pt x="14996" y="10790"/>
                </a:lnTo>
                <a:lnTo>
                  <a:pt x="0" y="1079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矩形 11"/>
          <p:cNvSpPr/>
          <p:nvPr userDrawn="1">
            <p:custDataLst>
              <p:tags r:id="rId4"/>
            </p:custDataLst>
          </p:nvPr>
        </p:nvSpPr>
        <p:spPr>
          <a:xfrm>
            <a:off x="0" y="-3175"/>
            <a:ext cx="12009120" cy="68611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1045845" y="1981200"/>
            <a:ext cx="11146790" cy="2879090"/>
          </a:xfrm>
          <a:prstGeom prst="rect">
            <a:avLst/>
          </a:prstGeom>
          <a:gradFill>
            <a:gsLst>
              <a:gs pos="4700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lt1"/>
              </a:solidFill>
              <a:cs typeface="MiSans" panose="000005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342640" y="2808605"/>
            <a:ext cx="8542655" cy="1224280"/>
          </a:xfrm>
        </p:spPr>
        <p:txBody>
          <a:bodyPr wrap="square" tIns="215900"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1261110" y="2808605"/>
            <a:ext cx="2082165" cy="1224280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6600" b="1"/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矩形 23"/>
          <p:cNvSpPr/>
          <p:nvPr userDrawn="1">
            <p:custDataLst>
              <p:tags r:id="rId11"/>
            </p:custDataLst>
          </p:nvPr>
        </p:nvSpPr>
        <p:spPr>
          <a:xfrm>
            <a:off x="901065" y="1980745"/>
            <a:ext cx="144000" cy="28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" panose="00000500000000000000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168193_数控车床钻井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7413"/>
          <a:stretch>
            <a:fillRect/>
          </a:stretch>
        </p:blipFill>
        <p:spPr>
          <a:xfrm flipH="1">
            <a:off x="0" y="6350"/>
            <a:ext cx="9522460" cy="68516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96" h="10790">
                <a:moveTo>
                  <a:pt x="0" y="0"/>
                </a:moveTo>
                <a:lnTo>
                  <a:pt x="14996" y="0"/>
                </a:lnTo>
                <a:lnTo>
                  <a:pt x="14996" y="10790"/>
                </a:lnTo>
                <a:lnTo>
                  <a:pt x="0" y="1079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矩形 11"/>
          <p:cNvSpPr/>
          <p:nvPr userDrawn="1">
            <p:custDataLst>
              <p:tags r:id="rId4"/>
            </p:custDataLst>
          </p:nvPr>
        </p:nvSpPr>
        <p:spPr>
          <a:xfrm>
            <a:off x="1270" y="-3175"/>
            <a:ext cx="12190730" cy="6861175"/>
          </a:xfrm>
          <a:prstGeom prst="rect">
            <a:avLst/>
          </a:prstGeom>
          <a:gradFill>
            <a:gsLst>
              <a:gs pos="48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1270" y="5598160"/>
            <a:ext cx="12190730" cy="1259840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lt1"/>
              </a:solidFill>
              <a:cs typeface="MiSans" panose="00000500000000000000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6"/>
            </p:custDataLst>
          </p:nvPr>
        </p:nvSpPr>
        <p:spPr>
          <a:xfrm>
            <a:off x="-635" y="6356350"/>
            <a:ext cx="12191365" cy="1752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" panose="000005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3439160" y="1076960"/>
            <a:ext cx="7729220" cy="2178685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</a:t>
            </a:r>
            <a:br>
              <a:rPr lang="zh-CN" altLang="en-US" dirty="0"/>
            </a:br>
            <a:r>
              <a:rPr lang="zh-CN" altLang="en-US" dirty="0"/>
              <a:t>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3439160" y="3255645"/>
            <a:ext cx="7729220" cy="503555"/>
          </a:xfrm>
        </p:spPr>
        <p:txBody>
          <a:bodyPr vert="horz" wrap="square" lIns="0" tIns="0" rIns="0" bIns="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0" normalizeH="0" baseline="0" noProof="1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837295" y="4426585"/>
            <a:ext cx="2331085" cy="504190"/>
          </a:xfr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compatLnSpc="1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MiSans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15" name="矩形 14"/>
          <p:cNvSpPr/>
          <p:nvPr userDrawn="1">
            <p:custDataLst>
              <p:tags r:id="rId13"/>
            </p:custDataLst>
          </p:nvPr>
        </p:nvSpPr>
        <p:spPr>
          <a:xfrm>
            <a:off x="11092180" y="4427855"/>
            <a:ext cx="76200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tags" Target="../tags/tag82.xml"/><Relationship Id="rId20" Type="http://schemas.openxmlformats.org/officeDocument/2006/relationships/tags" Target="../tags/tag81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80.xml"/><Relationship Id="rId18" Type="http://schemas.openxmlformats.org/officeDocument/2006/relationships/tags" Target="../tags/tag79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image" Target="../media/image1.jpeg"/><Relationship Id="rId12" Type="http://schemas.openxmlformats.org/officeDocument/2006/relationships/tags" Target="../tags/tag7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8168193_数控车床钻井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alphaModFix amt="10000"/>
          </a:blip>
          <a:srcRect r="3299"/>
          <a:stretch>
            <a:fillRect/>
          </a:stretch>
        </p:blipFill>
        <p:spPr>
          <a:xfrm>
            <a:off x="2241466" y="0"/>
            <a:ext cx="9954895" cy="6858000"/>
          </a:xfrm>
          <a:prstGeom prst="rect">
            <a:avLst/>
          </a:prstGeom>
        </p:spPr>
      </p:pic>
      <p:sp>
        <p:nvSpPr>
          <p:cNvPr id="12" name="矩形 1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0779125" cy="68611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3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0" name="矩形 19"/>
          <p:cNvSpPr/>
          <p:nvPr userDrawn="1">
            <p:custDataLst>
              <p:tags r:id="rId20"/>
            </p:custDataLst>
          </p:nvPr>
        </p:nvSpPr>
        <p:spPr>
          <a:xfrm>
            <a:off x="473710" y="498475"/>
            <a:ext cx="108585" cy="57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" panose="00000500000000000000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image" Target="../media/image2.png"/><Relationship Id="rId2" Type="http://schemas.openxmlformats.org/officeDocument/2006/relationships/tags" Target="../tags/tag95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tags" Target="../tags/tag9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tags" Target="../tags/tag105.xml"/><Relationship Id="rId19" Type="http://schemas.openxmlformats.org/officeDocument/2006/relationships/tags" Target="../tags/tag122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碲铜电镀如何保证结合力</a:t>
            </a:r>
            <a:endParaRPr lang="zh-CN" altLang="en-US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碲铜的前处理如何做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r>
              <a:t>深圳恒享</a:t>
            </a:r>
            <a:r>
              <a:rPr lang="en-US" altLang="zh-CN"/>
              <a:t>---</a:t>
            </a:r>
            <a:r>
              <a:t>程海</a:t>
            </a: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碲铜的成分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01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碲铜的成分</a:t>
            </a:r>
            <a:endParaRPr lang="zh-CN" altLang="en-US"/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碲铜是一种碲青铜材料。碲铜是指碲和铜的合金，含</a:t>
            </a:r>
            <a:r>
              <a:rPr lang="en-US" altLang="zh-CN"/>
              <a:t>0.4-0.7%</a:t>
            </a:r>
            <a:r>
              <a:rPr lang="zh-CN" altLang="en-US"/>
              <a:t>碲的碲铜具有良好的切削加工性能。</a:t>
            </a:r>
            <a:endParaRPr lang="zh-CN" altLang="en-US"/>
          </a:p>
          <a:p>
            <a:r>
              <a:rPr lang="zh-CN" altLang="en-US"/>
              <a:t>化学成分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1008380" y="3314700"/>
          <a:ext cx="9634220" cy="262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8555"/>
                <a:gridCol w="2408555"/>
                <a:gridCol w="2408555"/>
                <a:gridCol w="2408555"/>
              </a:tblGrid>
              <a:tr h="656590">
                <a:tc>
                  <a:txBody>
                    <a:bodyPr/>
                    <a:p>
                      <a:pPr marL="0" indent="0" algn="ctr" fontAlgn="ctr" latinLnBrk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Helvetica Neue"/>
                          <a:ea typeface="Helvetica Neue"/>
                        </a:rPr>
                        <a:t>合金</a:t>
                      </a:r>
                      <a:endParaRPr lang="zh-CN" altLang="en-US" sz="2400" b="0" i="0">
                        <a:solidFill>
                          <a:srgbClr val="FF0000"/>
                        </a:solidFill>
                        <a:latin typeface="Helvetica Neue"/>
                        <a:ea typeface="Helvetica Neue"/>
                      </a:endParaRPr>
                    </a:p>
                  </a:txBody>
                  <a:tcPr marL="47942" marR="47942" marT="9842" marB="9842" anchor="ctr" anchorCtr="0"/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化学成分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65659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铜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磷</a:t>
                      </a:r>
                      <a:endParaRPr lang="zh-CN" altLang="en-US"/>
                    </a:p>
                  </a:txBody>
                  <a:tcPr/>
                </a:tc>
              </a:tr>
              <a:tr h="6565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碲铜</a:t>
                      </a:r>
                      <a:r>
                        <a:rPr lang="en-US" altLang="zh-CN"/>
                        <a:t>C14500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99.2%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0.4-0.7%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0.004-0.012%</a:t>
                      </a:r>
                      <a:endParaRPr lang="en-US" altLang="zh-CN"/>
                    </a:p>
                  </a:txBody>
                  <a:tcPr/>
                </a:tc>
              </a:tr>
              <a:tr h="65659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608330"/>
            <a:ext cx="5190490" cy="763270"/>
          </a:xfrm>
        </p:spPr>
        <p:txBody>
          <a:bodyPr/>
          <a:lstStyle/>
          <a:p>
            <a:r>
              <a:rPr lang="zh-CN" altLang="en-US"/>
              <a:t>碲的特性</a:t>
            </a:r>
            <a:endParaRPr lang="zh-CN" altLang="en-US"/>
          </a:p>
        </p:txBody>
      </p:sp>
      <p:pic>
        <p:nvPicPr>
          <p:cNvPr id="4" name="图片 3" descr="图片1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411595" y="0"/>
            <a:ext cx="5780405" cy="68580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>
                <a:alpha val="25000"/>
              </a:schemeClr>
            </a:solidFill>
          </a:ln>
        </p:spPr>
      </p:pic>
      <p:sp>
        <p:nvSpPr>
          <p:cNvPr id="7" name="边界"/>
          <p:cNvSpPr/>
          <p:nvPr>
            <p:custDataLst>
              <p:tags r:id="rId4"/>
            </p:custDataLst>
          </p:nvPr>
        </p:nvSpPr>
        <p:spPr>
          <a:xfrm>
            <a:off x="685800" y="1762125"/>
            <a:ext cx="5205726" cy="459351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" name="正文"/>
          <p:cNvSpPr txBox="1"/>
          <p:nvPr>
            <p:custDataLst>
              <p:tags r:id="rId5"/>
            </p:custDataLst>
          </p:nvPr>
        </p:nvSpPr>
        <p:spPr>
          <a:xfrm>
            <a:off x="966079" y="2770364"/>
            <a:ext cx="4926404" cy="10669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碲为非金属。不溶于水、苯和二硫化碳，溶于硫酸、硝酸、王水、氢氧化钾和氰化钾溶液。常温下，能被氧化或与卤素作用形成卤化物。</a:t>
            </a:r>
            <a:endParaRPr lang="zh-CN" altLang="en-US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0" name="标题"/>
          <p:cNvSpPr txBox="1"/>
          <p:nvPr>
            <p:custDataLst>
              <p:tags r:id="rId6"/>
            </p:custDataLst>
          </p:nvPr>
        </p:nvSpPr>
        <p:spPr>
          <a:xfrm>
            <a:off x="966079" y="2313117"/>
            <a:ext cx="4926404" cy="442579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indent="0" algn="l" fontAlgn="auto">
              <a:lnSpc>
                <a:spcPct val="120000"/>
              </a:lnSpc>
            </a:pPr>
            <a:r>
              <a:rPr lang="zh-CN" altLang="en-US" sz="26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化学性质</a:t>
            </a:r>
            <a:endParaRPr lang="zh-CN" altLang="en-US" sz="2600" b="1" dirty="0">
              <a:solidFill>
                <a:schemeClr val="accent1"/>
              </a:solidFill>
              <a:uFillTx/>
              <a:latin typeface="+mn-ea"/>
              <a:sym typeface="+mn-ea"/>
            </a:endParaRPr>
          </a:p>
        </p:txBody>
      </p:sp>
      <p:sp>
        <p:nvSpPr>
          <p:cNvPr id="11" name="正文"/>
          <p:cNvSpPr txBox="1"/>
          <p:nvPr>
            <p:custDataLst>
              <p:tags r:id="rId7"/>
            </p:custDataLst>
          </p:nvPr>
        </p:nvSpPr>
        <p:spPr>
          <a:xfrm>
            <a:off x="965444" y="5414943"/>
            <a:ext cx="4926404" cy="10669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可作为电镀光亮剂。常见的物质为二氧化碲或亚碲酸钠，亚碲酸钾。在碱中好溶解</a:t>
            </a:r>
            <a:endParaRPr lang="en-US" altLang="zh-CN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2" name="标题"/>
          <p:cNvSpPr txBox="1"/>
          <p:nvPr>
            <p:custDataLst>
              <p:tags r:id="rId8"/>
            </p:custDataLst>
          </p:nvPr>
        </p:nvSpPr>
        <p:spPr>
          <a:xfrm>
            <a:off x="965444" y="4916422"/>
            <a:ext cx="4926404" cy="442579"/>
          </a:xfrm>
          <a:prstGeom prst="rect">
            <a:avLst/>
          </a:prstGeom>
          <a:noFill/>
        </p:spPr>
        <p:txBody>
          <a:bodyPr wrap="square" lIns="0" tIns="0" rIns="0" bIns="71755" rtlCol="0" anchor="ctr" anchorCtr="0">
            <a:noAutofit/>
          </a:bodyPr>
          <a:p>
            <a:pPr indent="0" algn="l" fontAlgn="auto">
              <a:lnSpc>
                <a:spcPct val="120000"/>
              </a:lnSpc>
            </a:pPr>
            <a:r>
              <a:rPr lang="zh-CN" altLang="en-US" sz="26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电镀中用途</a:t>
            </a:r>
            <a:endParaRPr lang="zh-CN" altLang="en-US" sz="2600" b="1" dirty="0">
              <a:solidFill>
                <a:schemeClr val="accent1"/>
              </a:solidFill>
              <a:uFillTx/>
              <a:latin typeface="+mn-ea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9"/>
            </p:custDataLst>
          </p:nvPr>
        </p:nvSpPr>
        <p:spPr>
          <a:xfrm>
            <a:off x="686756" y="2454054"/>
            <a:ext cx="144763" cy="1447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>
            <a:off x="686756" y="4499229"/>
            <a:ext cx="144763" cy="1447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电镀流程</a:t>
            </a:r>
            <a:endParaRPr lang="zh-CN" altLang="en-US" dirty="0"/>
          </a:p>
        </p:txBody>
      </p:sp>
      <p:sp>
        <p:nvSpPr>
          <p:cNvPr id="141" name="任意多边形: 形状 35"/>
          <p:cNvSpPr/>
          <p:nvPr>
            <p:custDataLst>
              <p:tags r:id="rId2"/>
            </p:custDataLst>
          </p:nvPr>
        </p:nvSpPr>
        <p:spPr>
          <a:xfrm>
            <a:off x="6972450" y="2532425"/>
            <a:ext cx="3703807" cy="1545594"/>
          </a:xfrm>
          <a:custGeom>
            <a:avLst/>
            <a:gdLst>
              <a:gd name="connsiteX0" fmla="*/ 3169623 w 3657555"/>
              <a:gd name="connsiteY0" fmla="*/ 0 h 1526293"/>
              <a:gd name="connsiteX1" fmla="*/ 3199159 w 3657555"/>
              <a:gd name="connsiteY1" fmla="*/ 14033 h 1526293"/>
              <a:gd name="connsiteX2" fmla="*/ 3649324 w 3657555"/>
              <a:gd name="connsiteY2" fmla="*/ 566498 h 1526293"/>
              <a:gd name="connsiteX3" fmla="*/ 3654197 w 3657555"/>
              <a:gd name="connsiteY3" fmla="*/ 606909 h 1526293"/>
              <a:gd name="connsiteX4" fmla="*/ 3619784 w 3657555"/>
              <a:gd name="connsiteY4" fmla="*/ 628659 h 1526293"/>
              <a:gd name="connsiteX5" fmla="*/ 3479109 w 3657555"/>
              <a:gd name="connsiteY5" fmla="*/ 628660 h 1526293"/>
              <a:gd name="connsiteX6" fmla="*/ 3392193 w 3657555"/>
              <a:gd name="connsiteY6" fmla="*/ 628660 h 1526293"/>
              <a:gd name="connsiteX7" fmla="*/ 3376132 w 3657555"/>
              <a:gd name="connsiteY7" fmla="*/ 798583 h 1526293"/>
              <a:gd name="connsiteX8" fmla="*/ 2586337 w 3657555"/>
              <a:gd name="connsiteY8" fmla="*/ 1521659 h 1526293"/>
              <a:gd name="connsiteX9" fmla="*/ 2523824 w 3657555"/>
              <a:gd name="connsiteY9" fmla="*/ 1524815 h 1526293"/>
              <a:gd name="connsiteX10" fmla="*/ 2523824 w 3657555"/>
              <a:gd name="connsiteY10" fmla="*/ 1526293 h 1526293"/>
              <a:gd name="connsiteX11" fmla="*/ 2494559 w 3657555"/>
              <a:gd name="connsiteY11" fmla="*/ 1526293 h 1526293"/>
              <a:gd name="connsiteX12" fmla="*/ 0 w 3657555"/>
              <a:gd name="connsiteY12" fmla="*/ 1526293 h 1526293"/>
              <a:gd name="connsiteX13" fmla="*/ 0 w 3657555"/>
              <a:gd name="connsiteY13" fmla="*/ 1077476 h 1526293"/>
              <a:gd name="connsiteX14" fmla="*/ 1721428 w 3657555"/>
              <a:gd name="connsiteY14" fmla="*/ 1077476 h 1526293"/>
              <a:gd name="connsiteX15" fmla="*/ 2494559 w 3657555"/>
              <a:gd name="connsiteY15" fmla="*/ 1077476 h 1526293"/>
              <a:gd name="connsiteX16" fmla="*/ 2934258 w 3657555"/>
              <a:gd name="connsiteY16" fmla="*/ 719112 h 1526293"/>
              <a:gd name="connsiteX17" fmla="*/ 2943376 w 3657555"/>
              <a:gd name="connsiteY17" fmla="*/ 628660 h 1526293"/>
              <a:gd name="connsiteX18" fmla="*/ 2860137 w 3657555"/>
              <a:gd name="connsiteY18" fmla="*/ 628660 h 1526293"/>
              <a:gd name="connsiteX19" fmla="*/ 2719462 w 3657555"/>
              <a:gd name="connsiteY19" fmla="*/ 628659 h 1526293"/>
              <a:gd name="connsiteX20" fmla="*/ 2685049 w 3657555"/>
              <a:gd name="connsiteY20" fmla="*/ 606910 h 1526293"/>
              <a:gd name="connsiteX21" fmla="*/ 2689926 w 3657555"/>
              <a:gd name="connsiteY21" fmla="*/ 566493 h 1526293"/>
              <a:gd name="connsiteX22" fmla="*/ 3140091 w 3657555"/>
              <a:gd name="connsiteY22" fmla="*/ 14027 h 1526293"/>
              <a:gd name="connsiteX23" fmla="*/ 3169623 w 3657555"/>
              <a:gd name="connsiteY23" fmla="*/ 0 h 152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555" h="1526293">
                <a:moveTo>
                  <a:pt x="3169623" y="0"/>
                </a:moveTo>
                <a:cubicBezTo>
                  <a:pt x="3180961" y="0"/>
                  <a:pt x="3191998" y="5245"/>
                  <a:pt x="3199159" y="14033"/>
                </a:cubicBezTo>
                <a:cubicBezTo>
                  <a:pt x="3199159" y="14034"/>
                  <a:pt x="3649324" y="566499"/>
                  <a:pt x="3649324" y="566498"/>
                </a:cubicBezTo>
                <a:cubicBezTo>
                  <a:pt x="3658038" y="577193"/>
                  <a:pt x="3660117" y="594450"/>
                  <a:pt x="3654197" y="606909"/>
                </a:cubicBezTo>
                <a:cubicBezTo>
                  <a:pt x="3648277" y="619371"/>
                  <a:pt x="3633579" y="628660"/>
                  <a:pt x="3619784" y="628659"/>
                </a:cubicBezTo>
                <a:cubicBezTo>
                  <a:pt x="3619784" y="628659"/>
                  <a:pt x="3563514" y="628660"/>
                  <a:pt x="3479109" y="628660"/>
                </a:cubicBezTo>
                <a:lnTo>
                  <a:pt x="3392193" y="628660"/>
                </a:lnTo>
                <a:lnTo>
                  <a:pt x="3376132" y="798583"/>
                </a:lnTo>
                <a:cubicBezTo>
                  <a:pt x="3302335" y="1183736"/>
                  <a:pt x="2982395" y="1481437"/>
                  <a:pt x="2586337" y="1521659"/>
                </a:cubicBezTo>
                <a:lnTo>
                  <a:pt x="2523824" y="1524815"/>
                </a:lnTo>
                <a:lnTo>
                  <a:pt x="2523824" y="1526293"/>
                </a:lnTo>
                <a:lnTo>
                  <a:pt x="2494559" y="1526293"/>
                </a:lnTo>
                <a:lnTo>
                  <a:pt x="0" y="1526293"/>
                </a:lnTo>
                <a:lnTo>
                  <a:pt x="0" y="1077476"/>
                </a:lnTo>
                <a:lnTo>
                  <a:pt x="1721428" y="1077476"/>
                </a:lnTo>
                <a:lnTo>
                  <a:pt x="2494559" y="1077476"/>
                </a:lnTo>
                <a:cubicBezTo>
                  <a:pt x="2711450" y="1077476"/>
                  <a:pt x="2892407" y="923630"/>
                  <a:pt x="2934258" y="719112"/>
                </a:cubicBezTo>
                <a:lnTo>
                  <a:pt x="2943376" y="628660"/>
                </a:lnTo>
                <a:lnTo>
                  <a:pt x="2860137" y="628660"/>
                </a:lnTo>
                <a:cubicBezTo>
                  <a:pt x="2775732" y="628660"/>
                  <a:pt x="2719462" y="628659"/>
                  <a:pt x="2719462" y="628659"/>
                </a:cubicBezTo>
                <a:cubicBezTo>
                  <a:pt x="2705667" y="628660"/>
                  <a:pt x="2690969" y="619371"/>
                  <a:pt x="2685049" y="606910"/>
                </a:cubicBezTo>
                <a:cubicBezTo>
                  <a:pt x="2679129" y="594450"/>
                  <a:pt x="2681212" y="577188"/>
                  <a:pt x="2689926" y="566493"/>
                </a:cubicBezTo>
                <a:cubicBezTo>
                  <a:pt x="2689926" y="566494"/>
                  <a:pt x="3140091" y="14028"/>
                  <a:pt x="3140091" y="14027"/>
                </a:cubicBezTo>
                <a:cubicBezTo>
                  <a:pt x="3147252" y="5239"/>
                  <a:pt x="3158285" y="0"/>
                  <a:pt x="3169623" y="0"/>
                </a:cubicBezTo>
                <a:close/>
              </a:path>
            </a:pathLst>
          </a:custGeom>
          <a:gradFill>
            <a:gsLst>
              <a:gs pos="50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4800000" scaled="0"/>
          </a:gradFill>
          <a:ln>
            <a:noFill/>
          </a:ln>
          <a:effectLst>
            <a:outerShdw dist="50800" dir="2700000" algn="tl" rotWithShape="0">
              <a:schemeClr val="accent1">
                <a:lumMod val="20000"/>
                <a:lumOff val="80000"/>
                <a:alpha val="10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2" name="任意多边形: 形状 36"/>
          <p:cNvSpPr/>
          <p:nvPr>
            <p:custDataLst>
              <p:tags r:id="rId3"/>
            </p:custDataLst>
          </p:nvPr>
        </p:nvSpPr>
        <p:spPr>
          <a:xfrm flipV="1">
            <a:off x="5221480" y="3654512"/>
            <a:ext cx="3703807" cy="1545594"/>
          </a:xfrm>
          <a:custGeom>
            <a:avLst/>
            <a:gdLst>
              <a:gd name="connsiteX0" fmla="*/ 3169623 w 3657555"/>
              <a:gd name="connsiteY0" fmla="*/ 0 h 1526293"/>
              <a:gd name="connsiteX1" fmla="*/ 3199159 w 3657555"/>
              <a:gd name="connsiteY1" fmla="*/ 14033 h 1526293"/>
              <a:gd name="connsiteX2" fmla="*/ 3649324 w 3657555"/>
              <a:gd name="connsiteY2" fmla="*/ 566498 h 1526293"/>
              <a:gd name="connsiteX3" fmla="*/ 3654197 w 3657555"/>
              <a:gd name="connsiteY3" fmla="*/ 606909 h 1526293"/>
              <a:gd name="connsiteX4" fmla="*/ 3619784 w 3657555"/>
              <a:gd name="connsiteY4" fmla="*/ 628659 h 1526293"/>
              <a:gd name="connsiteX5" fmla="*/ 3479109 w 3657555"/>
              <a:gd name="connsiteY5" fmla="*/ 628660 h 1526293"/>
              <a:gd name="connsiteX6" fmla="*/ 3392193 w 3657555"/>
              <a:gd name="connsiteY6" fmla="*/ 628660 h 1526293"/>
              <a:gd name="connsiteX7" fmla="*/ 3376132 w 3657555"/>
              <a:gd name="connsiteY7" fmla="*/ 798583 h 1526293"/>
              <a:gd name="connsiteX8" fmla="*/ 2586337 w 3657555"/>
              <a:gd name="connsiteY8" fmla="*/ 1521659 h 1526293"/>
              <a:gd name="connsiteX9" fmla="*/ 2523824 w 3657555"/>
              <a:gd name="connsiteY9" fmla="*/ 1524815 h 1526293"/>
              <a:gd name="connsiteX10" fmla="*/ 2523824 w 3657555"/>
              <a:gd name="connsiteY10" fmla="*/ 1526293 h 1526293"/>
              <a:gd name="connsiteX11" fmla="*/ 2494559 w 3657555"/>
              <a:gd name="connsiteY11" fmla="*/ 1526293 h 1526293"/>
              <a:gd name="connsiteX12" fmla="*/ 0 w 3657555"/>
              <a:gd name="connsiteY12" fmla="*/ 1526293 h 1526293"/>
              <a:gd name="connsiteX13" fmla="*/ 0 w 3657555"/>
              <a:gd name="connsiteY13" fmla="*/ 1077476 h 1526293"/>
              <a:gd name="connsiteX14" fmla="*/ 1721428 w 3657555"/>
              <a:gd name="connsiteY14" fmla="*/ 1077476 h 1526293"/>
              <a:gd name="connsiteX15" fmla="*/ 2494559 w 3657555"/>
              <a:gd name="connsiteY15" fmla="*/ 1077476 h 1526293"/>
              <a:gd name="connsiteX16" fmla="*/ 2934258 w 3657555"/>
              <a:gd name="connsiteY16" fmla="*/ 719112 h 1526293"/>
              <a:gd name="connsiteX17" fmla="*/ 2943376 w 3657555"/>
              <a:gd name="connsiteY17" fmla="*/ 628660 h 1526293"/>
              <a:gd name="connsiteX18" fmla="*/ 2860137 w 3657555"/>
              <a:gd name="connsiteY18" fmla="*/ 628660 h 1526293"/>
              <a:gd name="connsiteX19" fmla="*/ 2719462 w 3657555"/>
              <a:gd name="connsiteY19" fmla="*/ 628659 h 1526293"/>
              <a:gd name="connsiteX20" fmla="*/ 2685049 w 3657555"/>
              <a:gd name="connsiteY20" fmla="*/ 606910 h 1526293"/>
              <a:gd name="connsiteX21" fmla="*/ 2689926 w 3657555"/>
              <a:gd name="connsiteY21" fmla="*/ 566493 h 1526293"/>
              <a:gd name="connsiteX22" fmla="*/ 3140091 w 3657555"/>
              <a:gd name="connsiteY22" fmla="*/ 14027 h 1526293"/>
              <a:gd name="connsiteX23" fmla="*/ 3169623 w 3657555"/>
              <a:gd name="connsiteY23" fmla="*/ 0 h 152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555" h="1526293">
                <a:moveTo>
                  <a:pt x="3169623" y="0"/>
                </a:moveTo>
                <a:cubicBezTo>
                  <a:pt x="3180961" y="0"/>
                  <a:pt x="3191998" y="5245"/>
                  <a:pt x="3199159" y="14033"/>
                </a:cubicBezTo>
                <a:cubicBezTo>
                  <a:pt x="3199159" y="14034"/>
                  <a:pt x="3649324" y="566499"/>
                  <a:pt x="3649324" y="566498"/>
                </a:cubicBezTo>
                <a:cubicBezTo>
                  <a:pt x="3658038" y="577193"/>
                  <a:pt x="3660117" y="594450"/>
                  <a:pt x="3654197" y="606909"/>
                </a:cubicBezTo>
                <a:cubicBezTo>
                  <a:pt x="3648277" y="619371"/>
                  <a:pt x="3633579" y="628660"/>
                  <a:pt x="3619784" y="628659"/>
                </a:cubicBezTo>
                <a:cubicBezTo>
                  <a:pt x="3619784" y="628659"/>
                  <a:pt x="3563514" y="628660"/>
                  <a:pt x="3479109" y="628660"/>
                </a:cubicBezTo>
                <a:lnTo>
                  <a:pt x="3392193" y="628660"/>
                </a:lnTo>
                <a:lnTo>
                  <a:pt x="3376132" y="798583"/>
                </a:lnTo>
                <a:cubicBezTo>
                  <a:pt x="3302335" y="1183736"/>
                  <a:pt x="2982395" y="1481437"/>
                  <a:pt x="2586337" y="1521659"/>
                </a:cubicBezTo>
                <a:lnTo>
                  <a:pt x="2523824" y="1524815"/>
                </a:lnTo>
                <a:lnTo>
                  <a:pt x="2523824" y="1526293"/>
                </a:lnTo>
                <a:lnTo>
                  <a:pt x="2494559" y="1526293"/>
                </a:lnTo>
                <a:lnTo>
                  <a:pt x="0" y="1526293"/>
                </a:lnTo>
                <a:lnTo>
                  <a:pt x="0" y="1077476"/>
                </a:lnTo>
                <a:lnTo>
                  <a:pt x="1721428" y="1077476"/>
                </a:lnTo>
                <a:lnTo>
                  <a:pt x="2494559" y="1077476"/>
                </a:lnTo>
                <a:cubicBezTo>
                  <a:pt x="2711450" y="1077476"/>
                  <a:pt x="2892407" y="923630"/>
                  <a:pt x="2934258" y="719112"/>
                </a:cubicBezTo>
                <a:lnTo>
                  <a:pt x="2943376" y="628660"/>
                </a:lnTo>
                <a:lnTo>
                  <a:pt x="2860137" y="628660"/>
                </a:lnTo>
                <a:cubicBezTo>
                  <a:pt x="2775732" y="628660"/>
                  <a:pt x="2719462" y="628659"/>
                  <a:pt x="2719462" y="628659"/>
                </a:cubicBezTo>
                <a:cubicBezTo>
                  <a:pt x="2705667" y="628660"/>
                  <a:pt x="2690969" y="619371"/>
                  <a:pt x="2685049" y="606910"/>
                </a:cubicBezTo>
                <a:cubicBezTo>
                  <a:pt x="2679129" y="594450"/>
                  <a:pt x="2681212" y="577188"/>
                  <a:pt x="2689926" y="566493"/>
                </a:cubicBezTo>
                <a:cubicBezTo>
                  <a:pt x="2689926" y="566494"/>
                  <a:pt x="3140091" y="14028"/>
                  <a:pt x="3140091" y="14027"/>
                </a:cubicBezTo>
                <a:cubicBezTo>
                  <a:pt x="3147252" y="5239"/>
                  <a:pt x="3158285" y="0"/>
                  <a:pt x="3169623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2">
                  <a:alpha val="100000"/>
                </a:schemeClr>
              </a:gs>
              <a:gs pos="100000">
                <a:schemeClr val="accent2">
                  <a:lumMod val="40000"/>
                  <a:lumOff val="60000"/>
                  <a:alpha val="100000"/>
                </a:schemeClr>
              </a:gs>
            </a:gsLst>
            <a:lin ang="4800000" scaled="0"/>
            <a:tileRect/>
          </a:gradFill>
          <a:ln>
            <a:noFill/>
          </a:ln>
          <a:effectLst>
            <a:outerShdw dist="50800" dir="18900000" algn="bl" rotWithShape="0">
              <a:schemeClr val="accent2">
                <a:lumMod val="20000"/>
                <a:lumOff val="80000"/>
                <a:alpha val="10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3" name="任意多边形: 形状 34"/>
          <p:cNvSpPr/>
          <p:nvPr>
            <p:custDataLst>
              <p:tags r:id="rId4"/>
            </p:custDataLst>
          </p:nvPr>
        </p:nvSpPr>
        <p:spPr>
          <a:xfrm>
            <a:off x="3471152" y="2532425"/>
            <a:ext cx="3703807" cy="1545594"/>
          </a:xfrm>
          <a:custGeom>
            <a:avLst/>
            <a:gdLst>
              <a:gd name="connsiteX0" fmla="*/ 3169623 w 3657555"/>
              <a:gd name="connsiteY0" fmla="*/ 0 h 1526293"/>
              <a:gd name="connsiteX1" fmla="*/ 3199159 w 3657555"/>
              <a:gd name="connsiteY1" fmla="*/ 14033 h 1526293"/>
              <a:gd name="connsiteX2" fmla="*/ 3649324 w 3657555"/>
              <a:gd name="connsiteY2" fmla="*/ 566498 h 1526293"/>
              <a:gd name="connsiteX3" fmla="*/ 3654197 w 3657555"/>
              <a:gd name="connsiteY3" fmla="*/ 606909 h 1526293"/>
              <a:gd name="connsiteX4" fmla="*/ 3619784 w 3657555"/>
              <a:gd name="connsiteY4" fmla="*/ 628659 h 1526293"/>
              <a:gd name="connsiteX5" fmla="*/ 3479109 w 3657555"/>
              <a:gd name="connsiteY5" fmla="*/ 628660 h 1526293"/>
              <a:gd name="connsiteX6" fmla="*/ 3392193 w 3657555"/>
              <a:gd name="connsiteY6" fmla="*/ 628660 h 1526293"/>
              <a:gd name="connsiteX7" fmla="*/ 3376132 w 3657555"/>
              <a:gd name="connsiteY7" fmla="*/ 798583 h 1526293"/>
              <a:gd name="connsiteX8" fmla="*/ 2586337 w 3657555"/>
              <a:gd name="connsiteY8" fmla="*/ 1521659 h 1526293"/>
              <a:gd name="connsiteX9" fmla="*/ 2523824 w 3657555"/>
              <a:gd name="connsiteY9" fmla="*/ 1524815 h 1526293"/>
              <a:gd name="connsiteX10" fmla="*/ 2523824 w 3657555"/>
              <a:gd name="connsiteY10" fmla="*/ 1526293 h 1526293"/>
              <a:gd name="connsiteX11" fmla="*/ 2494559 w 3657555"/>
              <a:gd name="connsiteY11" fmla="*/ 1526293 h 1526293"/>
              <a:gd name="connsiteX12" fmla="*/ 0 w 3657555"/>
              <a:gd name="connsiteY12" fmla="*/ 1526293 h 1526293"/>
              <a:gd name="connsiteX13" fmla="*/ 0 w 3657555"/>
              <a:gd name="connsiteY13" fmla="*/ 1077476 h 1526293"/>
              <a:gd name="connsiteX14" fmla="*/ 1721428 w 3657555"/>
              <a:gd name="connsiteY14" fmla="*/ 1077476 h 1526293"/>
              <a:gd name="connsiteX15" fmla="*/ 2494559 w 3657555"/>
              <a:gd name="connsiteY15" fmla="*/ 1077476 h 1526293"/>
              <a:gd name="connsiteX16" fmla="*/ 2934258 w 3657555"/>
              <a:gd name="connsiteY16" fmla="*/ 719112 h 1526293"/>
              <a:gd name="connsiteX17" fmla="*/ 2943376 w 3657555"/>
              <a:gd name="connsiteY17" fmla="*/ 628660 h 1526293"/>
              <a:gd name="connsiteX18" fmla="*/ 2860137 w 3657555"/>
              <a:gd name="connsiteY18" fmla="*/ 628660 h 1526293"/>
              <a:gd name="connsiteX19" fmla="*/ 2719462 w 3657555"/>
              <a:gd name="connsiteY19" fmla="*/ 628659 h 1526293"/>
              <a:gd name="connsiteX20" fmla="*/ 2685049 w 3657555"/>
              <a:gd name="connsiteY20" fmla="*/ 606910 h 1526293"/>
              <a:gd name="connsiteX21" fmla="*/ 2689926 w 3657555"/>
              <a:gd name="connsiteY21" fmla="*/ 566493 h 1526293"/>
              <a:gd name="connsiteX22" fmla="*/ 3140091 w 3657555"/>
              <a:gd name="connsiteY22" fmla="*/ 14027 h 1526293"/>
              <a:gd name="connsiteX23" fmla="*/ 3169623 w 3657555"/>
              <a:gd name="connsiteY23" fmla="*/ 0 h 152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555" h="1526293">
                <a:moveTo>
                  <a:pt x="3169623" y="0"/>
                </a:moveTo>
                <a:cubicBezTo>
                  <a:pt x="3180961" y="0"/>
                  <a:pt x="3191998" y="5245"/>
                  <a:pt x="3199159" y="14033"/>
                </a:cubicBezTo>
                <a:cubicBezTo>
                  <a:pt x="3199159" y="14034"/>
                  <a:pt x="3649324" y="566499"/>
                  <a:pt x="3649324" y="566498"/>
                </a:cubicBezTo>
                <a:cubicBezTo>
                  <a:pt x="3658038" y="577193"/>
                  <a:pt x="3660117" y="594450"/>
                  <a:pt x="3654197" y="606909"/>
                </a:cubicBezTo>
                <a:cubicBezTo>
                  <a:pt x="3648277" y="619371"/>
                  <a:pt x="3633579" y="628660"/>
                  <a:pt x="3619784" y="628659"/>
                </a:cubicBezTo>
                <a:cubicBezTo>
                  <a:pt x="3619784" y="628659"/>
                  <a:pt x="3563514" y="628660"/>
                  <a:pt x="3479109" y="628660"/>
                </a:cubicBezTo>
                <a:lnTo>
                  <a:pt x="3392193" y="628660"/>
                </a:lnTo>
                <a:lnTo>
                  <a:pt x="3376132" y="798583"/>
                </a:lnTo>
                <a:cubicBezTo>
                  <a:pt x="3302335" y="1183736"/>
                  <a:pt x="2982395" y="1481437"/>
                  <a:pt x="2586337" y="1521659"/>
                </a:cubicBezTo>
                <a:lnTo>
                  <a:pt x="2523824" y="1524815"/>
                </a:lnTo>
                <a:lnTo>
                  <a:pt x="2523824" y="1526293"/>
                </a:lnTo>
                <a:lnTo>
                  <a:pt x="2494559" y="1526293"/>
                </a:lnTo>
                <a:lnTo>
                  <a:pt x="0" y="1526293"/>
                </a:lnTo>
                <a:lnTo>
                  <a:pt x="0" y="1077476"/>
                </a:lnTo>
                <a:lnTo>
                  <a:pt x="1721428" y="1077476"/>
                </a:lnTo>
                <a:lnTo>
                  <a:pt x="2494559" y="1077476"/>
                </a:lnTo>
                <a:cubicBezTo>
                  <a:pt x="2711450" y="1077476"/>
                  <a:pt x="2892407" y="923630"/>
                  <a:pt x="2934258" y="719112"/>
                </a:cubicBezTo>
                <a:lnTo>
                  <a:pt x="2943376" y="628660"/>
                </a:lnTo>
                <a:lnTo>
                  <a:pt x="2860137" y="628660"/>
                </a:lnTo>
                <a:cubicBezTo>
                  <a:pt x="2775732" y="628660"/>
                  <a:pt x="2719462" y="628659"/>
                  <a:pt x="2719462" y="628659"/>
                </a:cubicBezTo>
                <a:cubicBezTo>
                  <a:pt x="2705667" y="628660"/>
                  <a:pt x="2690969" y="619371"/>
                  <a:pt x="2685049" y="606910"/>
                </a:cubicBezTo>
                <a:cubicBezTo>
                  <a:pt x="2679129" y="594450"/>
                  <a:pt x="2681212" y="577188"/>
                  <a:pt x="2689926" y="566493"/>
                </a:cubicBezTo>
                <a:cubicBezTo>
                  <a:pt x="2689926" y="566494"/>
                  <a:pt x="3140091" y="14028"/>
                  <a:pt x="3140091" y="14027"/>
                </a:cubicBezTo>
                <a:cubicBezTo>
                  <a:pt x="3147252" y="5239"/>
                  <a:pt x="3158285" y="0"/>
                  <a:pt x="3169623" y="0"/>
                </a:cubicBezTo>
                <a:close/>
              </a:path>
            </a:pathLst>
          </a:custGeom>
          <a:gradFill>
            <a:gsLst>
              <a:gs pos="50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4800000" scaled="0"/>
          </a:gradFill>
          <a:ln>
            <a:noFill/>
          </a:ln>
          <a:effectLst>
            <a:outerShdw dist="50800" dir="2700000" algn="ctr" rotWithShape="0">
              <a:schemeClr val="accent1">
                <a:lumMod val="20000"/>
                <a:lumOff val="80000"/>
                <a:alpha val="10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4" name="任意多边形: 形状 33"/>
          <p:cNvSpPr/>
          <p:nvPr>
            <p:custDataLst>
              <p:tags r:id="rId5"/>
            </p:custDataLst>
          </p:nvPr>
        </p:nvSpPr>
        <p:spPr>
          <a:xfrm flipV="1">
            <a:off x="1720825" y="3654512"/>
            <a:ext cx="3703807" cy="1545594"/>
          </a:xfrm>
          <a:custGeom>
            <a:avLst/>
            <a:gdLst>
              <a:gd name="connsiteX0" fmla="*/ 3169623 w 3657555"/>
              <a:gd name="connsiteY0" fmla="*/ 0 h 1526293"/>
              <a:gd name="connsiteX1" fmla="*/ 3199159 w 3657555"/>
              <a:gd name="connsiteY1" fmla="*/ 14033 h 1526293"/>
              <a:gd name="connsiteX2" fmla="*/ 3649324 w 3657555"/>
              <a:gd name="connsiteY2" fmla="*/ 566498 h 1526293"/>
              <a:gd name="connsiteX3" fmla="*/ 3654197 w 3657555"/>
              <a:gd name="connsiteY3" fmla="*/ 606909 h 1526293"/>
              <a:gd name="connsiteX4" fmla="*/ 3619784 w 3657555"/>
              <a:gd name="connsiteY4" fmla="*/ 628659 h 1526293"/>
              <a:gd name="connsiteX5" fmla="*/ 3479109 w 3657555"/>
              <a:gd name="connsiteY5" fmla="*/ 628660 h 1526293"/>
              <a:gd name="connsiteX6" fmla="*/ 3392193 w 3657555"/>
              <a:gd name="connsiteY6" fmla="*/ 628660 h 1526293"/>
              <a:gd name="connsiteX7" fmla="*/ 3376132 w 3657555"/>
              <a:gd name="connsiteY7" fmla="*/ 798583 h 1526293"/>
              <a:gd name="connsiteX8" fmla="*/ 2586337 w 3657555"/>
              <a:gd name="connsiteY8" fmla="*/ 1521659 h 1526293"/>
              <a:gd name="connsiteX9" fmla="*/ 2523824 w 3657555"/>
              <a:gd name="connsiteY9" fmla="*/ 1524815 h 1526293"/>
              <a:gd name="connsiteX10" fmla="*/ 2523824 w 3657555"/>
              <a:gd name="connsiteY10" fmla="*/ 1526293 h 1526293"/>
              <a:gd name="connsiteX11" fmla="*/ 2494559 w 3657555"/>
              <a:gd name="connsiteY11" fmla="*/ 1526293 h 1526293"/>
              <a:gd name="connsiteX12" fmla="*/ 0 w 3657555"/>
              <a:gd name="connsiteY12" fmla="*/ 1526293 h 1526293"/>
              <a:gd name="connsiteX13" fmla="*/ 0 w 3657555"/>
              <a:gd name="connsiteY13" fmla="*/ 1077476 h 1526293"/>
              <a:gd name="connsiteX14" fmla="*/ 1721428 w 3657555"/>
              <a:gd name="connsiteY14" fmla="*/ 1077476 h 1526293"/>
              <a:gd name="connsiteX15" fmla="*/ 2494559 w 3657555"/>
              <a:gd name="connsiteY15" fmla="*/ 1077476 h 1526293"/>
              <a:gd name="connsiteX16" fmla="*/ 2934258 w 3657555"/>
              <a:gd name="connsiteY16" fmla="*/ 719112 h 1526293"/>
              <a:gd name="connsiteX17" fmla="*/ 2943376 w 3657555"/>
              <a:gd name="connsiteY17" fmla="*/ 628660 h 1526293"/>
              <a:gd name="connsiteX18" fmla="*/ 2860137 w 3657555"/>
              <a:gd name="connsiteY18" fmla="*/ 628660 h 1526293"/>
              <a:gd name="connsiteX19" fmla="*/ 2719462 w 3657555"/>
              <a:gd name="connsiteY19" fmla="*/ 628659 h 1526293"/>
              <a:gd name="connsiteX20" fmla="*/ 2685049 w 3657555"/>
              <a:gd name="connsiteY20" fmla="*/ 606910 h 1526293"/>
              <a:gd name="connsiteX21" fmla="*/ 2689926 w 3657555"/>
              <a:gd name="connsiteY21" fmla="*/ 566493 h 1526293"/>
              <a:gd name="connsiteX22" fmla="*/ 3140091 w 3657555"/>
              <a:gd name="connsiteY22" fmla="*/ 14027 h 1526293"/>
              <a:gd name="connsiteX23" fmla="*/ 3169623 w 3657555"/>
              <a:gd name="connsiteY23" fmla="*/ 0 h 152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57555" h="1526293">
                <a:moveTo>
                  <a:pt x="3169623" y="0"/>
                </a:moveTo>
                <a:cubicBezTo>
                  <a:pt x="3180961" y="0"/>
                  <a:pt x="3191998" y="5245"/>
                  <a:pt x="3199159" y="14033"/>
                </a:cubicBezTo>
                <a:cubicBezTo>
                  <a:pt x="3199159" y="14034"/>
                  <a:pt x="3649324" y="566499"/>
                  <a:pt x="3649324" y="566498"/>
                </a:cubicBezTo>
                <a:cubicBezTo>
                  <a:pt x="3658038" y="577193"/>
                  <a:pt x="3660117" y="594450"/>
                  <a:pt x="3654197" y="606909"/>
                </a:cubicBezTo>
                <a:cubicBezTo>
                  <a:pt x="3648277" y="619371"/>
                  <a:pt x="3633579" y="628660"/>
                  <a:pt x="3619784" y="628659"/>
                </a:cubicBezTo>
                <a:cubicBezTo>
                  <a:pt x="3619784" y="628659"/>
                  <a:pt x="3563514" y="628660"/>
                  <a:pt x="3479109" y="628660"/>
                </a:cubicBezTo>
                <a:lnTo>
                  <a:pt x="3392193" y="628660"/>
                </a:lnTo>
                <a:lnTo>
                  <a:pt x="3376132" y="798583"/>
                </a:lnTo>
                <a:cubicBezTo>
                  <a:pt x="3302335" y="1183736"/>
                  <a:pt x="2982395" y="1481437"/>
                  <a:pt x="2586337" y="1521659"/>
                </a:cubicBezTo>
                <a:lnTo>
                  <a:pt x="2523824" y="1524815"/>
                </a:lnTo>
                <a:lnTo>
                  <a:pt x="2523824" y="1526293"/>
                </a:lnTo>
                <a:lnTo>
                  <a:pt x="2494559" y="1526293"/>
                </a:lnTo>
                <a:lnTo>
                  <a:pt x="0" y="1526293"/>
                </a:lnTo>
                <a:lnTo>
                  <a:pt x="0" y="1077476"/>
                </a:lnTo>
                <a:lnTo>
                  <a:pt x="1721428" y="1077476"/>
                </a:lnTo>
                <a:lnTo>
                  <a:pt x="2494559" y="1077476"/>
                </a:lnTo>
                <a:cubicBezTo>
                  <a:pt x="2711450" y="1077476"/>
                  <a:pt x="2892407" y="923630"/>
                  <a:pt x="2934258" y="719112"/>
                </a:cubicBezTo>
                <a:lnTo>
                  <a:pt x="2943376" y="628660"/>
                </a:lnTo>
                <a:lnTo>
                  <a:pt x="2860137" y="628660"/>
                </a:lnTo>
                <a:cubicBezTo>
                  <a:pt x="2775732" y="628660"/>
                  <a:pt x="2719462" y="628659"/>
                  <a:pt x="2719462" y="628659"/>
                </a:cubicBezTo>
                <a:cubicBezTo>
                  <a:pt x="2705667" y="628660"/>
                  <a:pt x="2690969" y="619371"/>
                  <a:pt x="2685049" y="606910"/>
                </a:cubicBezTo>
                <a:cubicBezTo>
                  <a:pt x="2679129" y="594450"/>
                  <a:pt x="2681212" y="577188"/>
                  <a:pt x="2689926" y="566493"/>
                </a:cubicBezTo>
                <a:cubicBezTo>
                  <a:pt x="2689926" y="566494"/>
                  <a:pt x="3140091" y="14028"/>
                  <a:pt x="3140091" y="14027"/>
                </a:cubicBezTo>
                <a:cubicBezTo>
                  <a:pt x="3147252" y="5239"/>
                  <a:pt x="3158285" y="0"/>
                  <a:pt x="3169623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2">
                  <a:alpha val="100000"/>
                </a:schemeClr>
              </a:gs>
              <a:gs pos="100000">
                <a:schemeClr val="accent2">
                  <a:lumMod val="40000"/>
                  <a:lumOff val="60000"/>
                  <a:alpha val="100000"/>
                </a:schemeClr>
              </a:gs>
            </a:gsLst>
            <a:lin ang="4800000" scaled="0"/>
            <a:tileRect/>
          </a:gradFill>
          <a:ln>
            <a:noFill/>
          </a:ln>
          <a:effectLst>
            <a:outerShdw dist="50800" dir="18900000" algn="bl" rotWithShape="0">
              <a:schemeClr val="accent2">
                <a:lumMod val="20000"/>
                <a:lumOff val="80000"/>
                <a:alpha val="10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5" name="任意多边形: 形状 39"/>
          <p:cNvSpPr/>
          <p:nvPr>
            <p:custDataLst>
              <p:tags r:id="rId6"/>
            </p:custDataLst>
          </p:nvPr>
        </p:nvSpPr>
        <p:spPr>
          <a:xfrm>
            <a:off x="499711" y="2532425"/>
            <a:ext cx="3174052" cy="1545594"/>
          </a:xfrm>
          <a:custGeom>
            <a:avLst/>
            <a:gdLst>
              <a:gd name="connsiteX0" fmla="*/ 2646484 w 3134416"/>
              <a:gd name="connsiteY0" fmla="*/ 0 h 1526293"/>
              <a:gd name="connsiteX1" fmla="*/ 2676020 w 3134416"/>
              <a:gd name="connsiteY1" fmla="*/ 14033 h 1526293"/>
              <a:gd name="connsiteX2" fmla="*/ 3126185 w 3134416"/>
              <a:gd name="connsiteY2" fmla="*/ 566498 h 1526293"/>
              <a:gd name="connsiteX3" fmla="*/ 3131058 w 3134416"/>
              <a:gd name="connsiteY3" fmla="*/ 606909 h 1526293"/>
              <a:gd name="connsiteX4" fmla="*/ 3096645 w 3134416"/>
              <a:gd name="connsiteY4" fmla="*/ 628659 h 1526293"/>
              <a:gd name="connsiteX5" fmla="*/ 2955970 w 3134416"/>
              <a:gd name="connsiteY5" fmla="*/ 628660 h 1526293"/>
              <a:gd name="connsiteX6" fmla="*/ 2869054 w 3134416"/>
              <a:gd name="connsiteY6" fmla="*/ 628660 h 1526293"/>
              <a:gd name="connsiteX7" fmla="*/ 2852993 w 3134416"/>
              <a:gd name="connsiteY7" fmla="*/ 798583 h 1526293"/>
              <a:gd name="connsiteX8" fmla="*/ 2063198 w 3134416"/>
              <a:gd name="connsiteY8" fmla="*/ 1521659 h 1526293"/>
              <a:gd name="connsiteX9" fmla="*/ 2000685 w 3134416"/>
              <a:gd name="connsiteY9" fmla="*/ 1524815 h 1526293"/>
              <a:gd name="connsiteX10" fmla="*/ 2000685 w 3134416"/>
              <a:gd name="connsiteY10" fmla="*/ 1526293 h 1526293"/>
              <a:gd name="connsiteX11" fmla="*/ 1971420 w 3134416"/>
              <a:gd name="connsiteY11" fmla="*/ 1526293 h 1526293"/>
              <a:gd name="connsiteX12" fmla="*/ 0 w 3134416"/>
              <a:gd name="connsiteY12" fmla="*/ 1526293 h 1526293"/>
              <a:gd name="connsiteX13" fmla="*/ 0 w 3134416"/>
              <a:gd name="connsiteY13" fmla="*/ 1077476 h 1526293"/>
              <a:gd name="connsiteX14" fmla="*/ 1198289 w 3134416"/>
              <a:gd name="connsiteY14" fmla="*/ 1077476 h 1526293"/>
              <a:gd name="connsiteX15" fmla="*/ 1971420 w 3134416"/>
              <a:gd name="connsiteY15" fmla="*/ 1077476 h 1526293"/>
              <a:gd name="connsiteX16" fmla="*/ 2411119 w 3134416"/>
              <a:gd name="connsiteY16" fmla="*/ 719112 h 1526293"/>
              <a:gd name="connsiteX17" fmla="*/ 2420237 w 3134416"/>
              <a:gd name="connsiteY17" fmla="*/ 628660 h 1526293"/>
              <a:gd name="connsiteX18" fmla="*/ 2336998 w 3134416"/>
              <a:gd name="connsiteY18" fmla="*/ 628660 h 1526293"/>
              <a:gd name="connsiteX19" fmla="*/ 2196323 w 3134416"/>
              <a:gd name="connsiteY19" fmla="*/ 628659 h 1526293"/>
              <a:gd name="connsiteX20" fmla="*/ 2161910 w 3134416"/>
              <a:gd name="connsiteY20" fmla="*/ 606910 h 1526293"/>
              <a:gd name="connsiteX21" fmla="*/ 2166787 w 3134416"/>
              <a:gd name="connsiteY21" fmla="*/ 566493 h 1526293"/>
              <a:gd name="connsiteX22" fmla="*/ 2616952 w 3134416"/>
              <a:gd name="connsiteY22" fmla="*/ 14027 h 1526293"/>
              <a:gd name="connsiteX23" fmla="*/ 2646484 w 3134416"/>
              <a:gd name="connsiteY23" fmla="*/ 0 h 152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34416" h="1526293">
                <a:moveTo>
                  <a:pt x="2646484" y="0"/>
                </a:moveTo>
                <a:cubicBezTo>
                  <a:pt x="2657822" y="0"/>
                  <a:pt x="2668859" y="5245"/>
                  <a:pt x="2676020" y="14033"/>
                </a:cubicBezTo>
                <a:cubicBezTo>
                  <a:pt x="2676020" y="14034"/>
                  <a:pt x="3126185" y="566499"/>
                  <a:pt x="3126185" y="566498"/>
                </a:cubicBezTo>
                <a:cubicBezTo>
                  <a:pt x="3134899" y="577193"/>
                  <a:pt x="3136978" y="594450"/>
                  <a:pt x="3131058" y="606909"/>
                </a:cubicBezTo>
                <a:cubicBezTo>
                  <a:pt x="3125138" y="619371"/>
                  <a:pt x="3110440" y="628660"/>
                  <a:pt x="3096645" y="628659"/>
                </a:cubicBezTo>
                <a:cubicBezTo>
                  <a:pt x="3096645" y="628659"/>
                  <a:pt x="3040375" y="628660"/>
                  <a:pt x="2955970" y="628660"/>
                </a:cubicBezTo>
                <a:lnTo>
                  <a:pt x="2869054" y="628660"/>
                </a:lnTo>
                <a:lnTo>
                  <a:pt x="2852993" y="798583"/>
                </a:lnTo>
                <a:cubicBezTo>
                  <a:pt x="2779196" y="1183736"/>
                  <a:pt x="2459256" y="1481437"/>
                  <a:pt x="2063198" y="1521659"/>
                </a:cubicBezTo>
                <a:lnTo>
                  <a:pt x="2000685" y="1524815"/>
                </a:lnTo>
                <a:lnTo>
                  <a:pt x="2000685" y="1526293"/>
                </a:lnTo>
                <a:lnTo>
                  <a:pt x="1971420" y="1526293"/>
                </a:lnTo>
                <a:lnTo>
                  <a:pt x="0" y="1526293"/>
                </a:lnTo>
                <a:lnTo>
                  <a:pt x="0" y="1077476"/>
                </a:lnTo>
                <a:lnTo>
                  <a:pt x="1198289" y="1077476"/>
                </a:lnTo>
                <a:lnTo>
                  <a:pt x="1971420" y="1077476"/>
                </a:lnTo>
                <a:cubicBezTo>
                  <a:pt x="2188311" y="1077476"/>
                  <a:pt x="2369268" y="923630"/>
                  <a:pt x="2411119" y="719112"/>
                </a:cubicBezTo>
                <a:lnTo>
                  <a:pt x="2420237" y="628660"/>
                </a:lnTo>
                <a:lnTo>
                  <a:pt x="2336998" y="628660"/>
                </a:lnTo>
                <a:cubicBezTo>
                  <a:pt x="2252593" y="628660"/>
                  <a:pt x="2196323" y="628659"/>
                  <a:pt x="2196323" y="628659"/>
                </a:cubicBezTo>
                <a:cubicBezTo>
                  <a:pt x="2182528" y="628660"/>
                  <a:pt x="2167830" y="619371"/>
                  <a:pt x="2161910" y="606910"/>
                </a:cubicBezTo>
                <a:cubicBezTo>
                  <a:pt x="2155990" y="594450"/>
                  <a:pt x="2158073" y="577188"/>
                  <a:pt x="2166787" y="566493"/>
                </a:cubicBezTo>
                <a:cubicBezTo>
                  <a:pt x="2166787" y="566494"/>
                  <a:pt x="2616952" y="14028"/>
                  <a:pt x="2616952" y="14027"/>
                </a:cubicBezTo>
                <a:cubicBezTo>
                  <a:pt x="2624113" y="5239"/>
                  <a:pt x="2635146" y="0"/>
                  <a:pt x="2646484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40000"/>
                  <a:lumOff val="60000"/>
                  <a:alpha val="100000"/>
                </a:schemeClr>
              </a:gs>
              <a:gs pos="48000">
                <a:schemeClr val="accent1">
                  <a:alpha val="100000"/>
                </a:schemeClr>
              </a:gs>
            </a:gsLst>
            <a:lin ang="7200000" scaled="0"/>
          </a:gradFill>
          <a:ln>
            <a:noFill/>
          </a:ln>
          <a:effectLst>
            <a:outerShdw dist="50800" dir="2700000" algn="tl" rotWithShape="0">
              <a:schemeClr val="accent1">
                <a:lumMod val="20000"/>
                <a:lumOff val="80000"/>
                <a:alpha val="10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46" name="矩形 145"/>
          <p:cNvSpPr/>
          <p:nvPr>
            <p:custDataLst>
              <p:tags r:id="rId7"/>
            </p:custDataLst>
          </p:nvPr>
        </p:nvSpPr>
        <p:spPr>
          <a:xfrm>
            <a:off x="1653307" y="1422555"/>
            <a:ext cx="3098695" cy="49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  <a:sym typeface="+mn-ea"/>
              </a:rPr>
              <a:t>碱性不能太强，否则碲铜容易变色</a:t>
            </a:r>
            <a:endParaRPr lang="zh-CN" altLang="en-US" sz="1300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  <a:sym typeface="+mn-ea"/>
            </a:endParaRPr>
          </a:p>
        </p:txBody>
      </p:sp>
      <p:sp>
        <p:nvSpPr>
          <p:cNvPr id="147" name="矩形 146"/>
          <p:cNvSpPr/>
          <p:nvPr>
            <p:custDataLst>
              <p:tags r:id="rId8"/>
            </p:custDataLst>
          </p:nvPr>
        </p:nvSpPr>
        <p:spPr>
          <a:xfrm>
            <a:off x="1653307" y="2050795"/>
            <a:ext cx="3098695" cy="364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CN" altLang="en-US" sz="2000" b="1" kern="0" dirty="0">
                <a:solidFill>
                  <a:schemeClr val="tx1"/>
                </a:solidFill>
                <a:latin typeface="+中文正文" charset="0"/>
              </a:rPr>
              <a:t>化学除油</a:t>
            </a:r>
            <a:endParaRPr lang="zh-CN" altLang="en-US" sz="2000" b="1" kern="0" dirty="0">
              <a:solidFill>
                <a:schemeClr val="tx1"/>
              </a:solidFill>
              <a:latin typeface="+中文正文" charset="0"/>
            </a:endParaRPr>
          </a:p>
        </p:txBody>
      </p:sp>
      <p:sp>
        <p:nvSpPr>
          <p:cNvPr id="148" name="矩形 147"/>
          <p:cNvSpPr/>
          <p:nvPr>
            <p:custDataLst>
              <p:tags r:id="rId9"/>
            </p:custDataLst>
          </p:nvPr>
        </p:nvSpPr>
        <p:spPr>
          <a:xfrm>
            <a:off x="3379199" y="5327033"/>
            <a:ext cx="3098695" cy="364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CN" altLang="en-US" sz="2000" b="1" kern="0" dirty="0">
                <a:solidFill>
                  <a:schemeClr val="tx1"/>
                </a:solidFill>
                <a:latin typeface="+中文正文" charset="0"/>
              </a:rPr>
              <a:t>电解除油</a:t>
            </a:r>
            <a:endParaRPr lang="zh-CN" altLang="en-US" sz="2000" b="1" kern="0" dirty="0">
              <a:solidFill>
                <a:schemeClr val="tx1"/>
              </a:solidFill>
              <a:latin typeface="+中文正文" charset="0"/>
            </a:endParaRPr>
          </a:p>
        </p:txBody>
      </p:sp>
      <p:sp>
        <p:nvSpPr>
          <p:cNvPr id="149" name="矩形 148"/>
          <p:cNvSpPr/>
          <p:nvPr>
            <p:custDataLst>
              <p:tags r:id="rId10"/>
            </p:custDataLst>
          </p:nvPr>
        </p:nvSpPr>
        <p:spPr>
          <a:xfrm>
            <a:off x="3379199" y="5722496"/>
            <a:ext cx="3098695" cy="492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  <a:sym typeface="+mn-ea"/>
              </a:rPr>
              <a:t>采用阴极电解除油</a:t>
            </a:r>
            <a:endParaRPr lang="zh-CN" altLang="en-US" sz="1300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  <a:sym typeface="+mn-ea"/>
            </a:endParaRPr>
          </a:p>
        </p:txBody>
      </p:sp>
      <p:sp>
        <p:nvSpPr>
          <p:cNvPr id="150" name="矩形 149"/>
          <p:cNvSpPr/>
          <p:nvPr>
            <p:custDataLst>
              <p:tags r:id="rId11"/>
            </p:custDataLst>
          </p:nvPr>
        </p:nvSpPr>
        <p:spPr>
          <a:xfrm>
            <a:off x="5123739" y="1422555"/>
            <a:ext cx="3098695" cy="49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  <a:sym typeface="+mn-ea"/>
              </a:rPr>
              <a:t>这个比较重要，能有效去除表面的碲残留</a:t>
            </a:r>
            <a:endParaRPr lang="zh-CN" altLang="en-US" sz="1300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  <a:sym typeface="+mn-ea"/>
            </a:endParaRPr>
          </a:p>
        </p:txBody>
      </p:sp>
      <p:sp>
        <p:nvSpPr>
          <p:cNvPr id="151" name="矩形 150"/>
          <p:cNvSpPr/>
          <p:nvPr>
            <p:custDataLst>
              <p:tags r:id="rId12"/>
            </p:custDataLst>
          </p:nvPr>
        </p:nvSpPr>
        <p:spPr>
          <a:xfrm>
            <a:off x="5123739" y="2050795"/>
            <a:ext cx="3098695" cy="364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CN" altLang="en-US" sz="2000" b="1" kern="0" dirty="0">
                <a:solidFill>
                  <a:schemeClr val="tx1"/>
                </a:solidFill>
                <a:latin typeface="+中文正文" charset="0"/>
              </a:rPr>
              <a:t>双氧水抛光</a:t>
            </a:r>
            <a:endParaRPr lang="zh-CN" altLang="en-US" sz="2000" b="1" kern="0" dirty="0">
              <a:solidFill>
                <a:schemeClr val="tx1"/>
              </a:solidFill>
              <a:latin typeface="+中文正文" charset="0"/>
            </a:endParaRPr>
          </a:p>
        </p:txBody>
      </p:sp>
      <p:sp>
        <p:nvSpPr>
          <p:cNvPr id="152" name="矩形 151"/>
          <p:cNvSpPr/>
          <p:nvPr>
            <p:custDataLst>
              <p:tags r:id="rId13"/>
            </p:custDataLst>
          </p:nvPr>
        </p:nvSpPr>
        <p:spPr>
          <a:xfrm>
            <a:off x="8593455" y="1422400"/>
            <a:ext cx="3481705" cy="49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lang="zh-CN" altLang="en-US" sz="13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  <a:sym typeface="+mn-ea"/>
              </a:rPr>
              <a:t>碲含量越高就越需要碱铜，时间尽量</a:t>
            </a:r>
            <a:r>
              <a:rPr lang="en-US" altLang="zh-CN" sz="13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  <a:sym typeface="+mn-ea"/>
              </a:rPr>
              <a:t>2</a:t>
            </a:r>
            <a:r>
              <a:rPr lang="zh-CN" altLang="en-US" sz="13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  <a:sym typeface="+mn-ea"/>
              </a:rPr>
              <a:t>分钟以上</a:t>
            </a:r>
            <a:endParaRPr lang="zh-CN" altLang="en-US" sz="1300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  <a:sym typeface="+mn-ea"/>
            </a:endParaRPr>
          </a:p>
        </p:txBody>
      </p:sp>
      <p:sp>
        <p:nvSpPr>
          <p:cNvPr id="153" name="矩形 152"/>
          <p:cNvSpPr/>
          <p:nvPr>
            <p:custDataLst>
              <p:tags r:id="rId14"/>
            </p:custDataLst>
          </p:nvPr>
        </p:nvSpPr>
        <p:spPr>
          <a:xfrm>
            <a:off x="8593529" y="2050795"/>
            <a:ext cx="3098695" cy="364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CN" altLang="en-US" sz="2000" b="1" kern="0" dirty="0">
                <a:solidFill>
                  <a:schemeClr val="tx1"/>
                </a:solidFill>
                <a:latin typeface="+中文正文" charset="0"/>
              </a:rPr>
              <a:t>碱铜打底</a:t>
            </a:r>
            <a:endParaRPr lang="zh-CN" altLang="en-US" sz="2000" b="1" kern="0" dirty="0">
              <a:solidFill>
                <a:schemeClr val="tx1"/>
              </a:solidFill>
              <a:latin typeface="+中文正文" charset="0"/>
            </a:endParaRPr>
          </a:p>
        </p:txBody>
      </p:sp>
      <p:sp>
        <p:nvSpPr>
          <p:cNvPr id="154" name="矩形 153"/>
          <p:cNvSpPr/>
          <p:nvPr>
            <p:custDataLst>
              <p:tags r:id="rId15"/>
            </p:custDataLst>
          </p:nvPr>
        </p:nvSpPr>
        <p:spPr>
          <a:xfrm>
            <a:off x="6879854" y="5327033"/>
            <a:ext cx="3098695" cy="364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CN" altLang="en-US" sz="2000" b="1" kern="0" dirty="0">
                <a:solidFill>
                  <a:schemeClr val="tx1"/>
                </a:solidFill>
                <a:latin typeface="+中文正文" charset="0"/>
              </a:rPr>
              <a:t>除膜活化</a:t>
            </a:r>
            <a:endParaRPr lang="zh-CN" altLang="en-US" sz="2000" b="1" kern="0" dirty="0">
              <a:solidFill>
                <a:schemeClr val="tx1"/>
              </a:solidFill>
              <a:latin typeface="+中文正文" charset="0"/>
            </a:endParaRPr>
          </a:p>
        </p:txBody>
      </p:sp>
      <p:sp>
        <p:nvSpPr>
          <p:cNvPr id="155" name="椭圆 154"/>
          <p:cNvSpPr/>
          <p:nvPr>
            <p:custDataLst>
              <p:tags r:id="rId16"/>
            </p:custDataLst>
          </p:nvPr>
        </p:nvSpPr>
        <p:spPr>
          <a:xfrm>
            <a:off x="3014601" y="2753627"/>
            <a:ext cx="315577" cy="315577"/>
          </a:xfrm>
          <a:prstGeom prst="ellipse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8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ea"/>
              </a:rPr>
              <a:t>1</a:t>
            </a:r>
            <a:endParaRPr lang="en-US" altLang="zh-CN" sz="1800" b="1" kern="0" dirty="0">
              <a:solidFill>
                <a:schemeClr val="accent1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156" name="椭圆 155"/>
          <p:cNvSpPr/>
          <p:nvPr>
            <p:custDataLst>
              <p:tags r:id="rId17"/>
            </p:custDataLst>
          </p:nvPr>
        </p:nvSpPr>
        <p:spPr>
          <a:xfrm>
            <a:off x="4766858" y="4638991"/>
            <a:ext cx="315577" cy="315577"/>
          </a:xfrm>
          <a:prstGeom prst="ellipse">
            <a:avLst/>
          </a:prstGeom>
          <a:noFill/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800" b="1" kern="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ea"/>
              </a:rPr>
              <a:t>2</a:t>
            </a:r>
            <a:endParaRPr lang="en-US" altLang="zh-CN" sz="1800" b="1" kern="0" dirty="0">
              <a:solidFill>
                <a:schemeClr val="accent2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157" name="椭圆 156"/>
          <p:cNvSpPr/>
          <p:nvPr>
            <p:custDataLst>
              <p:tags r:id="rId18"/>
            </p:custDataLst>
          </p:nvPr>
        </p:nvSpPr>
        <p:spPr>
          <a:xfrm>
            <a:off x="6522329" y="2753627"/>
            <a:ext cx="315577" cy="315577"/>
          </a:xfrm>
          <a:prstGeom prst="ellipse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8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ea"/>
              </a:rPr>
              <a:t>3</a:t>
            </a:r>
            <a:endParaRPr lang="en-US" altLang="zh-CN" sz="1800" b="1" kern="0" dirty="0">
              <a:solidFill>
                <a:schemeClr val="accent1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158" name="椭圆 157"/>
          <p:cNvSpPr/>
          <p:nvPr>
            <p:custDataLst>
              <p:tags r:id="rId19"/>
            </p:custDataLst>
          </p:nvPr>
        </p:nvSpPr>
        <p:spPr>
          <a:xfrm>
            <a:off x="8268156" y="4614555"/>
            <a:ext cx="315577" cy="315577"/>
          </a:xfrm>
          <a:prstGeom prst="ellipse">
            <a:avLst/>
          </a:prstGeom>
          <a:noFill/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800" b="1" kern="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ea"/>
              </a:rPr>
              <a:t>4</a:t>
            </a:r>
            <a:endParaRPr lang="en-US" altLang="zh-CN" sz="1800" b="1" kern="0" dirty="0">
              <a:solidFill>
                <a:schemeClr val="accent2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159" name="椭圆 158"/>
          <p:cNvSpPr/>
          <p:nvPr>
            <p:custDataLst>
              <p:tags r:id="rId20"/>
            </p:custDataLst>
          </p:nvPr>
        </p:nvSpPr>
        <p:spPr>
          <a:xfrm>
            <a:off x="10016554" y="2755556"/>
            <a:ext cx="315577" cy="315577"/>
          </a:xfrm>
          <a:prstGeom prst="ellipse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8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ea"/>
              </a:rPr>
              <a:t>5</a:t>
            </a:r>
            <a:endParaRPr lang="en-US" altLang="zh-CN" sz="1800" b="1" kern="0" dirty="0">
              <a:solidFill>
                <a:schemeClr val="accent1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160" name="矩形 159"/>
          <p:cNvSpPr/>
          <p:nvPr>
            <p:custDataLst>
              <p:tags r:id="rId21"/>
            </p:custDataLst>
          </p:nvPr>
        </p:nvSpPr>
        <p:spPr>
          <a:xfrm>
            <a:off x="6879854" y="5722496"/>
            <a:ext cx="3098695" cy="492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13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中文正文" charset="0"/>
                <a:sym typeface="+mn-ea"/>
              </a:rPr>
              <a:t>采用稀硫酸活化，不可用盐酸</a:t>
            </a:r>
            <a:endParaRPr lang="zh-CN" altLang="en-US" sz="1300" kern="0" dirty="0">
              <a:solidFill>
                <a:schemeClr val="tx1">
                  <a:lumMod val="85000"/>
                  <a:lumOff val="15000"/>
                </a:schemeClr>
              </a:solidFill>
              <a:latin typeface="+中文正文" charset="0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需注意的几点</a:t>
            </a:r>
            <a:endParaRPr lang="zh-CN" altLang="en-US"/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1</a:t>
            </a:r>
            <a:r>
              <a:rPr lang="zh-CN" altLang="en-US"/>
              <a:t>，根据碲含量不同，前处理有微调。比如做完双氧水抛光后，可再做一次阴极电解除油，以保证表面清洁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，预镀碱铜保证</a:t>
            </a:r>
            <a:r>
              <a:rPr lang="en-US" altLang="zh-CN"/>
              <a:t>2</a:t>
            </a:r>
            <a:r>
              <a:rPr lang="zh-CN" altLang="en-US"/>
              <a:t>分钟以上，否则表面容易发花。尤其后续镀银。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，碲可溶于氰化物，所以镀碱铜前可采用氰化物预浸，更好的清洁表面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，整个过程不要使用盐酸，很容易结合力不好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，双氧水铜抛光可采用市面上成品的药水，双氧水用量大约为</a:t>
            </a:r>
            <a:r>
              <a:rPr lang="en-US" altLang="zh-CN"/>
              <a:t>25%</a:t>
            </a:r>
            <a:r>
              <a:rPr lang="zh-CN" altLang="en-US"/>
              <a:t>，添加剂</a:t>
            </a:r>
            <a:r>
              <a:rPr lang="en-US" altLang="zh-CN"/>
              <a:t>20%</a:t>
            </a:r>
            <a:r>
              <a:rPr lang="zh-CN" altLang="en-US"/>
              <a:t>即可。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感谢观看</a:t>
            </a:r>
            <a:endParaRPr lang="zh-CN" altLang="en-US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Thank you</a:t>
            </a:r>
            <a:endParaRPr lang="en-US" altLang="zh-CN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r>
              <a:t>深圳恒享</a:t>
            </a:r>
            <a:r>
              <a:rPr lang="en-US" altLang="zh-CN"/>
              <a:t>-</a:t>
            </a:r>
            <a:r>
              <a:t>程海</a:t>
            </a: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40_1*l_h_a*1_2_1"/>
  <p:tag name="KSO_WM_TEMPLATE_CATEGORY" val="diagram"/>
  <p:tag name="KSO_WM_TEMPLATE_INDEX" val="2023544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项目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82.09999389648436,&quot;left&quot;:54.00003189207064,&quot;top&quot;:138.3750030517578,&quot;width&quot;:409.974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40_1*l_h_i*1_1_1"/>
  <p:tag name="KSO_WM_TEMPLATE_CATEGORY" val="diagram"/>
  <p:tag name="KSO_WM_TEMPLATE_INDEX" val="20235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8"/>
  <p:tag name="KSO_WM_DIAGRAM_MIN_ITEMCNT" val="2"/>
  <p:tag name="KSO_WM_DIAGRAM_VIRTUALLY_FRAME" val="{&quot;height&quot;:382.09999389648436,&quot;left&quot;:54.00003189207064,&quot;top&quot;:138.3750030517578,&quot;width&quot;:409.974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40_1*l_h_i*1_2_1"/>
  <p:tag name="KSO_WM_TEMPLATE_CATEGORY" val="diagram"/>
  <p:tag name="KSO_WM_TEMPLATE_INDEX" val="2023544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8"/>
  <p:tag name="KSO_WM_DIAGRAM_MIN_ITEMCNT" val="2"/>
  <p:tag name="KSO_WM_DIAGRAM_VIRTUALLY_FRAME" val="{&quot;height&quot;:382.09999389648436,&quot;left&quot;:54.00003189207064,&quot;top&quot;:138.3750030517578,&quot;width&quot;:409.974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103.xml><?xml version="1.0" encoding="utf-8"?>
<p:tagLst xmlns:p="http://schemas.openxmlformats.org/presentationml/2006/main">
  <p:tag name="KSO_WM_SLIDE_ID" val="custom20232469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5723"/>
  <p:tag name="KSO_WM_SLIDE_TYPE" val="text"/>
  <p:tag name="KSO_WM_SLIDE_SUBTYPE" val="picTxt"/>
  <p:tag name="KSO_WM_SLIDE_SIZE" val="408.225*360.15"/>
  <p:tag name="KSO_WM_SLIDE_POSITION" val="54.875*138.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7_3*a*1"/>
  <p:tag name="KSO_WM_TEMPLATE_CATEGORY" val="diagram"/>
  <p:tag name="KSO_WM_TEMPLATE_INDEX" val="20236927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a"/>
  <p:tag name="KSO_WM_UNIT_INDEX" val="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233538_1*m_h_i*1_5_2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gradient&quot;:[{&quot;brightness&quot;:0,&quot;colorType&quot;:1,&quot;foreColorIndex&quot;:5,&quot;pos&quot;:0.5,&quot;transparency&quot;:0},{&quot;brightness&quot;:0.6000000238418579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33538_1*m_h_i*1_4_2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gradient&quot;:[{&quot;brightness&quot;:0,&quot;colorType&quot;:1,&quot;foreColorIndex&quot;:5,&quot;pos&quot;:0.5,&quot;transparency&quot;:0},{&quot;brightness&quot;:0.6000000238418579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3538_1*m_h_i*1_3_2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gradient&quot;:[{&quot;brightness&quot;:0,&quot;colorType&quot;:1,&quot;foreColorIndex&quot;:5,&quot;pos&quot;:0.5,&quot;transparency&quot;:0},{&quot;brightness&quot;:0.6000000238418579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3538_1*m_h_i*1_2_2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gradient&quot;:[{&quot;brightness&quot;:0,&quot;colorType&quot;:1,&quot;foreColorIndex&quot;:5,&quot;pos&quot;:0.5,&quot;transparency&quot;:0},{&quot;brightness&quot;:0.6000000238418579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3538_1*m_h_i*1_1_2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gradient&quot;:[{&quot;brightness&quot;:0.6000000238418579,&quot;colorType&quot;:1,&quot;foreColorIndex&quot;:5,&quot;pos&quot;:1,&quot;transparency&quot;:0},{&quot;brightness&quot;:0,&quot;colorType&quot;:1,&quot;foreColorIndex&quot;:5,&quot;pos&quot;:0.47999998927116394,&quot;transparency&quot;:0}],&quot;type&quot;:3},&quot;glow&quot;:{&quot;colorType&quot;:0},&quot;line&quot;:{&quot;type&quot;:0},&quot;shadow&quot;:{&quot;brightness&quot;:0.800000011920929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3538_1*m_h_f*1_1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添加正文，请简要的阐述观点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3538_1*m_h_a*1_1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项标题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3538_1*m_h_a*1_2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项标题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3538_1*m_h_f*1_2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添加正文，请简要的阐述观点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3538_1*m_h_f*1_3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添加正文，请简要的阐述观点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3538_1*m_h_a*1_3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项标题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33538_1*m_h_f*1_5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添加正文，请简要的阐述观点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3538_1*m_h_a*1_5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项标题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3538_1*m_h_a*1_4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项标题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3538_1*m_h_i*1_1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0"/>
</p:tagLst>
</file>

<file path=ppt/tags/tag120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33538_1*m_h_i*1_2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33538_1*m_h_i*1_3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1"/>
  <p:tag name="KSO_WM_UNIT_ID" val="diagram20233538_1*m_h_i*1_4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5_1"/>
  <p:tag name="KSO_WM_UNIT_ID" val="diagram20233538_1*m_h_i*1_5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3538_1*m_h_f*1_4_1"/>
  <p:tag name="KSO_WM_TEMPLATE_CATEGORY" val="diagram"/>
  <p:tag name="KSO_WM_TEMPLATE_INDEX" val="2023353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添加正文，请简要的阐述观点"/>
  <p:tag name="KSO_WM_DIAGRAM_MAX_ITEMCNT" val="5"/>
  <p:tag name="KSO_WM_DIAGRAM_MIN_ITEMCNT" val="5"/>
  <p:tag name="KSO_WM_DIAGRAM_VIRTUALLY_FRAME" val="{&quot;height&quot;:377.34188976377953,&quot;left&quot;:0,&quot;top&quot;:112,&quot;width&quot;:96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SLIDE_ID" val="diagram20236927_3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5"/>
  <p:tag name="KSO_WM_SLIDE_INDEX" val="3"/>
  <p:tag name="KSO_WM_SLIDE_SIZE" val="857.1*345.466"/>
  <p:tag name="KSO_WM_SLIDE_POSITION" val="45.6745*143.807"/>
  <p:tag name="KSO_WM_TAG_VERSION" val="3.0"/>
  <p:tag name="KSO_WM_BEAUTIFY_FLAG" val="#wm#"/>
  <p:tag name="KSO_WM_TEMPLATE_CATEGORY" val="custom"/>
  <p:tag name="KSO_WM_TEMPLATE_INDEX" val="20235723"/>
  <p:tag name="KSO_WM_DIAGRAM_GROUP_CODE" val="m1-1"/>
  <p:tag name="KSO_WM_SLIDE_DIAGTYPE" val="m"/>
  <p:tag name="KSO_WM_SLIDE_LAYOUT" val="a_m"/>
  <p:tag name="KSO_WM_SLIDE_LAYOUT_CNT" val="1_1"/>
  <p:tag name="resource_record_key" val="{&quot;65&quot;:[20235723],&quot;70&quot;:[3325088]}"/>
</p:tagLst>
</file>

<file path=ppt/tags/tag1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723_8*a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ISCONTENTSTITLE" val="0"/>
  <p:tag name="KSO_WM_UNIT_VALUE" val="29"/>
  <p:tag name="KSO_WM_UNIT_TEXT_TYPE" val="1"/>
  <p:tag name="KSO_WM_UNIT_NOCLEAR" val="0"/>
  <p:tag name="KSO_WM_UNIT_PRESET_TEXT" val="单击此处添加标题"/>
</p:tagLst>
</file>

<file path=ppt/tags/tag12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5723_8*f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TEXT_LAYER_COUNT" val="1"/>
  <p:tag name="KSO_WM_UNIT_VALUE" val="340"/>
  <p:tag name="KSO_WM_UNIT_TEXT_TYPE" val="1"/>
  <p:tag name="KSO_WM_UNIT_NOCLEAR" val="0"/>
  <p:tag name="KSO_WM_UNIT_PRESET_TEXT" val="单击此处添加文本"/>
</p:tagLst>
</file>

<file path=ppt/tags/tag128.xml><?xml version="1.0" encoding="utf-8"?>
<p:tagLst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723"/>
  <p:tag name="KSO_WM_TEMPLATE_CATEGORY" val="custom"/>
  <p:tag name="KSO_WM_SLIDE_INDEX" val="8"/>
  <p:tag name="KSO_WM_SLIDE_ID" val="custom20235723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2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723_9*a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ISCONTENTSTITLE" val="0"/>
  <p:tag name="KSO_WM_UNIT_TEXT_TYPE" val="0"/>
  <p:tag name="KSO_WM_UNIT_NOCLEAR" val="0"/>
  <p:tag name="KSO_WM_UNIT_PRESET_TEXT" val="感谢观看"/>
</p:tagLst>
</file>

<file path=ppt/tags/tag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5723_9*b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ISCONTENTSTITLE" val="0"/>
  <p:tag name="KSO_WM_UNIT_VALUE" val="29"/>
  <p:tag name="KSO_WM_UNIT_TEXT_TYPE" val="1"/>
  <p:tag name="KSO_WM_UNIT_NOCLEAR" val="0"/>
  <p:tag name="KSO_WM_UNIT_PRESET_TEXT" val="Thank you"/>
</p:tagLst>
</file>

<file path=ppt/tags/tag13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723_9*f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TEXT_LAYER_COUNT" val="1"/>
  <p:tag name="KSO_WM_UNIT_VALUE" val="9"/>
  <p:tag name="KSO_WM_UNIT_TEXT_TYPE" val="1"/>
  <p:tag name="KSO_WM_UNIT_NOCLEAR" val="0"/>
  <p:tag name="KSO_WM_UNIT_PRESET_TEXT" val="汇报人：WPS"/>
</p:tagLst>
</file>

<file path=ppt/tags/tag132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723"/>
  <p:tag name="KSO_WM_TEMPLATE_CATEGORY" val="custom"/>
  <p:tag name="KSO_WM_SLIDE_INDEX" val="9"/>
  <p:tag name="KSO_WM_SLIDE_ID" val="custom20235723_9"/>
  <p:tag name="KSO_WM_TEMPLATE_MASTER_TYPE" val="0"/>
  <p:tag name="KSO_WM_SLIDE_LAYOUT" val="a_b_f"/>
  <p:tag name="KSO_WM_SLIDE_LAYOUT_CNT" val="1_1_1"/>
</p:tagLst>
</file>

<file path=ppt/tags/tag133.xml><?xml version="1.0" encoding="utf-8"?>
<p:tagLst xmlns:p="http://schemas.openxmlformats.org/presentationml/2006/main">
  <p:tag name="resource_record_key" val="{&quot;65&quot;:[20235723],&quot;70&quot;:[3325088]}"/>
</p:tagLst>
</file>

<file path=ppt/tags/tag1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1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4"/>
</p:tagLst>
</file>

<file path=ppt/tags/tag1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3"/>
</p:tagLst>
</file>

<file path=ppt/tags/tag2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"/>
</p:tagLst>
</file>

<file path=ppt/tags/tag2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&#10;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3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5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0"/>
</p:tagLst>
</file>

<file path=ppt/tags/tag4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</p:tagLst>
</file>

<file path=ppt/tags/tag4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</p:tagLst>
</file>

<file path=ppt/tags/tag4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5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&#10;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6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6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20"/>
</p:tagLst>
</file>

<file path=ppt/tags/tag7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723"/>
</p:tagLst>
</file>

<file path=ppt/tags/tag7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20235723"/>
</p:tagLst>
</file>

<file path=ppt/tags/tag7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20"/>
</p:tagLst>
</file>

<file path=ppt/tags/tag8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723"/>
  <p:tag name="KSO_WM_TEMPLATE_CATEGORY" val="custom"/>
  <p:tag name="KSO_WM_TEMPLATE_MASTER_TYPE" val="0"/>
</p:tagLst>
</file>

<file path=ppt/tags/tag8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文档标题单击添加文档标题"/>
  <p:tag name="KSO_WM_UNIT_ID" val="custom20235723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ISCONTENTSTITLE" val="0"/>
  <p:tag name="KSO_WM_UNIT_VALUE" val="24"/>
</p:tagLst>
</file>

<file path=ppt/tags/tag8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5723_1*b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ISCONTENTSTITLE" val="0"/>
  <p:tag name="KSO_WM_UNIT_VALUE" val="40"/>
  <p:tag name="KSO_WM_UNIT_TEXT_TYPE" val="1"/>
  <p:tag name="KSO_WM_UNIT_NOCLEAR" val="0"/>
  <p:tag name="KSO_WM_UNIT_PRESET_TEXT" val="单击此处添加副标题"/>
</p:tagLst>
</file>

<file path=ppt/tags/tag85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723_1*f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TEXT_LAYER_COUNT" val="1"/>
  <p:tag name="KSO_WM_UNIT_VALUE" val="9"/>
  <p:tag name="KSO_WM_UNIT_TEXT_TYPE" val="1"/>
  <p:tag name="KSO_WM_UNIT_NOCLEAR" val="0"/>
  <p:tag name="KSO_WM_UNIT_PRESET_TEXT" val="汇报人：WPS"/>
</p:tagLst>
</file>

<file path=ppt/tags/tag86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723"/>
  <p:tag name="KSO_WM_TEMPLATE_CATEGORY" val="custom"/>
  <p:tag name="KSO_WM_SLIDE_INDEX" val="1"/>
  <p:tag name="KSO_WM_SLIDE_ID" val="custom20235723_1"/>
  <p:tag name="KSO_WM_TEMPLATE_MASTER_TYPE" val="0"/>
  <p:tag name="KSO_WM_SLIDE_LAYOUT" val="a_b_f"/>
  <p:tag name="KSO_WM_SLIDE_LAYOUT_CNT" val="1_1_2"/>
</p:tagLst>
</file>

<file path=ppt/tags/tag8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723_7*a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ISCONTENTSTITLE" val="0"/>
  <p:tag name="KSO_WM_UNIT_VALUE" val="13"/>
  <p:tag name="KSO_WM_UNIT_TEXT_TYPE" val="1"/>
  <p:tag name="KSO_WM_UNIT_NOCLEAR" val="0"/>
  <p:tag name="KSO_WM_UNIT_PRESET_TEXT" val="添加章节标题"/>
</p:tagLst>
</file>

<file path=ppt/tags/tag8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723_7*e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VALUE" val="2"/>
  <p:tag name="KSO_WM_UNIT_TEXT_TYPE" val="0"/>
  <p:tag name="KSO_WM_UNIT_NOCLEAR" val="1"/>
  <p:tag name="KSO_WM_UNIT_PRESET_TEXT" val="01"/>
</p:tagLst>
</file>

<file path=ppt/tags/tag89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723"/>
  <p:tag name="KSO_WM_TEMPLATE_CATEGORY" val="custom"/>
  <p:tag name="KSO_WM_SLIDE_INDEX" val="7"/>
  <p:tag name="KSO_WM_SLIDE_ID" val="custom20235723_7"/>
  <p:tag name="KSO_WM_TEMPLATE_MASTER_TYPE" val="0"/>
  <p:tag name="KSO_WM_SLIDE_LAYOUT" val="a_e"/>
  <p:tag name="KSO_WM_SLIDE_LAYOUT_CNT" val="1_1"/>
</p:tagLst>
</file>

<file path=ppt/tags/tag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723_8*a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ISCONTENTSTITLE" val="0"/>
  <p:tag name="KSO_WM_UNIT_VALUE" val="29"/>
  <p:tag name="KSO_WM_UNIT_TEXT_TYPE" val="1"/>
  <p:tag name="KSO_WM_UNIT_NOCLEAR" val="0"/>
  <p:tag name="KSO_WM_UNIT_PRESET_TEXT" val="单击此处添加标题"/>
</p:tagLst>
</file>

<file path=ppt/tags/tag9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5723_8*f*1"/>
  <p:tag name="KSO_WM_UNIT_ISNUMDGMTITLE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723"/>
  <p:tag name="KSO_WM_TEMPLATE_CATEGORY" val="custom"/>
  <p:tag name="KSO_WM_UNIT_TEXT_LAYER_COUNT" val="1"/>
  <p:tag name="KSO_WM_UNIT_VALUE" val="340"/>
  <p:tag name="KSO_WM_UNIT_TEXT_TYPE" val="1"/>
  <p:tag name="KSO_WM_UNIT_NOCLEAR" val="0"/>
  <p:tag name="KSO_WM_UNIT_PRESET_TEXT" val="单击此处添加文本"/>
</p:tagLst>
</file>

<file path=ppt/tags/tag92.xml><?xml version="1.0" encoding="utf-8"?>
<p:tagLst xmlns:p="http://schemas.openxmlformats.org/presentationml/2006/main">
  <p:tag name="TABLE_ENDDRAG_ORIGIN_RECT" val="758*206"/>
  <p:tag name="TABLE_ENDDRAG_RECT" val="131*305*758*206"/>
</p:tagLst>
</file>

<file path=ppt/tags/tag93.xml><?xml version="1.0" encoding="utf-8"?>
<p:tagLst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723"/>
  <p:tag name="KSO_WM_TEMPLATE_CATEGORY" val="custom"/>
  <p:tag name="KSO_WM_SLIDE_INDEX" val="8"/>
  <p:tag name="KSO_WM_SLIDE_ID" val="custom20235723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69_1*a*1"/>
  <p:tag name="KSO_WM_TEMPLATE_CATEGORY" val="custom"/>
  <p:tag name="KSO_WM_TEMPLATE_INDEX" val="20232469"/>
  <p:tag name="KSO_WM_UNIT_LAYERLEVEL" val="1"/>
  <p:tag name="KSO_WM_TAG_VERSION" val="3.0"/>
  <p:tag name="KSO_WM_BEAUTIFY_FLAG" val="#wm#"/>
  <p:tag name="KSO_WM_UNIT_VALUE" val="30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95.xml><?xml version="1.0" encoding="utf-8"?>
<p:tagLst xmlns:p="http://schemas.openxmlformats.org/presentationml/2006/main">
  <p:tag name="KSO_WM_UNIT_VALUE" val="1904*160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69_1*d*1"/>
  <p:tag name="KSO_WM_TEMPLATE_CATEGORY" val="custom"/>
  <p:tag name="KSO_WM_TEMPLATE_INDEX" val="20232469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40_1*l_i*1_1"/>
  <p:tag name="KSO_WM_TEMPLATE_CATEGORY" val="diagram"/>
  <p:tag name="KSO_WM_TEMPLATE_INDEX" val="20235440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8"/>
  <p:tag name="KSO_WM_DIAGRAM_MIN_ITEMCNT" val="2"/>
  <p:tag name="KSO_WM_DIAGRAM_VIRTUALLY_FRAME" val="{&quot;height&quot;:382.09999389648436,&quot;left&quot;:54.00003189207064,&quot;top&quot;:138.3750030517578,&quot;width&quot;:409.9749755859375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40_1*l_h_f*1_1_1"/>
  <p:tag name="KSO_WM_TEMPLATE_CATEGORY" val="diagram"/>
  <p:tag name="KSO_WM_TEMPLATE_INDEX" val="20235440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正文，文字是您思想的提炼，请言简意赅的阐述您的观点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82.09999389648436,&quot;left&quot;:54.00003189207064,&quot;top&quot;:138.3750030517578,&quot;width&quot;:409.974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40_1*l_h_a*1_1_1"/>
  <p:tag name="KSO_WM_TEMPLATE_CATEGORY" val="diagram"/>
  <p:tag name="KSO_WM_TEMPLATE_INDEX" val="20235440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项目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82.09999389648436,&quot;left&quot;:54.00003189207064,&quot;top&quot;:138.3750030517578,&quot;width&quot;:409.974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9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440_1*l_h_f*1_2_1"/>
  <p:tag name="KSO_WM_TEMPLATE_CATEGORY" val="diagram"/>
  <p:tag name="KSO_WM_TEMPLATE_INDEX" val="20235440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内容，文字是您思想的提炼，请言简意赅的阐述您的观点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82.09999389648436,&quot;left&quot;:54.00003189207064,&quot;top&quot;:138.3750030517578,&quot;width&quot;:409.974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商务风制造业场景通用汇报模版&#10;">
  <a:themeElements>
    <a:clrScheme name="预设文件">
      <a:dk1>
        <a:srgbClr val="000000"/>
      </a:dk1>
      <a:lt1>
        <a:srgbClr val="FFFFFF"/>
      </a:lt1>
      <a:dk2>
        <a:srgbClr val="001548"/>
      </a:dk2>
      <a:lt2>
        <a:srgbClr val="F5F7FF"/>
      </a:lt2>
      <a:accent1>
        <a:srgbClr val="376FFF"/>
      </a:accent1>
      <a:accent2>
        <a:srgbClr val="FF7429"/>
      </a:accent2>
      <a:accent3>
        <a:srgbClr val="8830FE"/>
      </a:accent3>
      <a:accent4>
        <a:srgbClr val="17D594"/>
      </a:accent4>
      <a:accent5>
        <a:srgbClr val="F84949"/>
      </a:accent5>
      <a:accent6>
        <a:srgbClr val="FFC000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WPS 演示</Application>
  <PresentationFormat>宽屏</PresentationFormat>
  <Paragraphs>97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宋体</vt:lpstr>
      <vt:lpstr>Wingdings</vt:lpstr>
      <vt:lpstr>MiSans</vt:lpstr>
      <vt:lpstr>Helvetica Neue</vt:lpstr>
      <vt:lpstr>+中文正文</vt:lpstr>
      <vt:lpstr>Segoe Print</vt:lpstr>
      <vt:lpstr>微软雅黑</vt:lpstr>
      <vt:lpstr>Arial Unicode MS</vt:lpstr>
      <vt:lpstr>Calibri</vt:lpstr>
      <vt:lpstr>WPS</vt:lpstr>
      <vt:lpstr>商务风制造业场景通用汇报模版
</vt:lpstr>
      <vt:lpstr>碲铜电镀如何保证结合力</vt:lpstr>
      <vt:lpstr>碲铜的成分</vt:lpstr>
      <vt:lpstr>碲铜的成分</vt:lpstr>
      <vt:lpstr>碲的特性</vt:lpstr>
      <vt:lpstr>电镀流程</vt:lpstr>
      <vt:lpstr>需注意的几点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程海</dc:creator>
  <cp:lastModifiedBy>程海</cp:lastModifiedBy>
  <cp:revision>4</cp:revision>
  <dcterms:created xsi:type="dcterms:W3CDTF">2023-08-09T12:44:00Z</dcterms:created>
  <dcterms:modified xsi:type="dcterms:W3CDTF">2025-09-02T02:09:08Z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072AD391E7EF4B95B59789AF1C592B75_12</vt:lpwstr>
  </property>
</Properties>
</file>