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258" r:id="rId5"/>
    <p:sldId id="259" r:id="rId6"/>
    <p:sldId id="261" r:id="rId7"/>
    <p:sldId id="262" r:id="rId8"/>
    <p:sldId id="263" r:id="rId9"/>
    <p:sldId id="264" r:id="rId11"/>
    <p:sldId id="265" r:id="rId12"/>
    <p:sldId id="266" r:id="rId13"/>
    <p:sldId id="260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0C05D7A-DF20-4089-9357-A764C5DD8EBA}" styleName="补充样式1">
    <a:wholeTbl>
      <a:tcTxStyle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mpd="sng">
              <a:solidFill>
                <a:schemeClr val="accent1"/>
              </a:solidFill>
              <a:prstDash val="solid"/>
            </a:ln>
          </a:top>
          <a:bottom>
            <a:ln w="19050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wholeTbl>
    <a:band2H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band2H>
    <a:band1V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/>
        <a:fill>
          <a:solidFill>
            <a:schemeClr val="accent1"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/>
        <a:fill>
          <a:solidFill>
            <a:schemeClr val="accent1"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19050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78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microsoft.com/office/2007/relationships/hdphoto" Target="../media/image3.wdp"/><Relationship Id="rId5" Type="http://schemas.openxmlformats.org/officeDocument/2006/relationships/image" Target="../media/image2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microsoft.com/office/2007/relationships/hdphoto" Target="../media/image6.wdp"/><Relationship Id="rId7" Type="http://schemas.openxmlformats.org/officeDocument/2006/relationships/image" Target="../media/image5.png"/><Relationship Id="rId6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3"/>
            </p:custDataLst>
          </p:nvPr>
        </p:nvSpPr>
        <p:spPr>
          <a:xfrm>
            <a:off x="1520410" y="1352910"/>
            <a:ext cx="4186489" cy="4186489"/>
          </a:xfrm>
          <a:prstGeom prst="ellipse">
            <a:avLst/>
          </a:prstGeom>
          <a:gradFill flip="none" rotWithShape="1">
            <a:gsLst>
              <a:gs pos="56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28863" r="15447" b="27063"/>
          <a:stretch>
            <a:fillRect/>
          </a:stretch>
        </p:blipFill>
        <p:spPr>
          <a:xfrm>
            <a:off x="1338540" y="1630295"/>
            <a:ext cx="5096727" cy="36604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6"/>
            </p:custDataLst>
          </p:nvPr>
        </p:nvSpPr>
        <p:spPr>
          <a:xfrm>
            <a:off x="6059488" y="1838014"/>
            <a:ext cx="5257800" cy="215406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10"/>
            </p:custDataLst>
          </p:nvPr>
        </p:nvSpPr>
        <p:spPr>
          <a:xfrm>
            <a:off x="8424588" y="78340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1"/>
            </p:custDataLst>
          </p:nvPr>
        </p:nvSpPr>
        <p:spPr>
          <a:xfrm>
            <a:off x="8437288" y="4286496"/>
            <a:ext cx="2867300" cy="504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>
            <p:custDataLst>
              <p:tags r:id="rId12"/>
            </p:custDataLst>
          </p:nvPr>
        </p:nvCxnSpPr>
        <p:spPr>
          <a:xfrm>
            <a:off x="2263569" y="5928715"/>
            <a:ext cx="9053719" cy="0"/>
          </a:xfrm>
          <a:prstGeom prst="line">
            <a:avLst/>
          </a:prstGeom>
          <a:ln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 userDrawn="1">
            <p:custDataLst>
              <p:tags r:id="rId13"/>
            </p:custDataLst>
          </p:nvPr>
        </p:nvSpPr>
        <p:spPr>
          <a:xfrm>
            <a:off x="901739" y="5877745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 userDrawn="1">
            <p:custDataLst>
              <p:tags r:id="rId14"/>
            </p:custDataLst>
          </p:nvPr>
        </p:nvSpPr>
        <p:spPr>
          <a:xfrm>
            <a:off x="1090973" y="5877745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 userDrawn="1">
            <p:custDataLst>
              <p:tags r:id="rId15"/>
            </p:custDataLst>
          </p:nvPr>
        </p:nvSpPr>
        <p:spPr>
          <a:xfrm>
            <a:off x="1280207" y="5877745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16"/>
            </p:custDataLst>
          </p:nvPr>
        </p:nvSpPr>
        <p:spPr>
          <a:xfrm>
            <a:off x="1469440" y="5877745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3"/>
            </p:custDataLst>
          </p:nvPr>
        </p:nvSpPr>
        <p:spPr>
          <a:xfrm>
            <a:off x="10090688" y="210060"/>
            <a:ext cx="1891762" cy="1536190"/>
          </a:xfrm>
          <a:custGeom>
            <a:avLst/>
            <a:gdLst>
              <a:gd name="connsiteX0" fmla="*/ 0 w 1891762"/>
              <a:gd name="connsiteY0" fmla="*/ 0 h 1536190"/>
              <a:gd name="connsiteX1" fmla="*/ 1707445 w 1891762"/>
              <a:gd name="connsiteY1" fmla="*/ 0 h 1536190"/>
              <a:gd name="connsiteX2" fmla="*/ 1891762 w 1891762"/>
              <a:gd name="connsiteY2" fmla="*/ 184317 h 1536190"/>
              <a:gd name="connsiteX3" fmla="*/ 1891762 w 1891762"/>
              <a:gd name="connsiteY3" fmla="*/ 1509387 h 1536190"/>
              <a:gd name="connsiteX4" fmla="*/ 1770597 w 1891762"/>
              <a:gd name="connsiteY4" fmla="*/ 1527879 h 1536190"/>
              <a:gd name="connsiteX5" fmla="*/ 1606012 w 1891762"/>
              <a:gd name="connsiteY5" fmla="*/ 1536190 h 1536190"/>
              <a:gd name="connsiteX6" fmla="*/ 4598 w 1891762"/>
              <a:gd name="connsiteY6" fmla="*/ 91050 h 153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762" h="1536190">
                <a:moveTo>
                  <a:pt x="0" y="0"/>
                </a:moveTo>
                <a:lnTo>
                  <a:pt x="1707445" y="0"/>
                </a:lnTo>
                <a:cubicBezTo>
                  <a:pt x="1809240" y="0"/>
                  <a:pt x="1891762" y="82522"/>
                  <a:pt x="1891762" y="184317"/>
                </a:cubicBezTo>
                <a:lnTo>
                  <a:pt x="1891762" y="1509387"/>
                </a:lnTo>
                <a:lnTo>
                  <a:pt x="1770597" y="1527879"/>
                </a:lnTo>
                <a:cubicBezTo>
                  <a:pt x="1716483" y="1533375"/>
                  <a:pt x="1661576" y="1536190"/>
                  <a:pt x="1606012" y="1536190"/>
                </a:cubicBezTo>
                <a:cubicBezTo>
                  <a:pt x="772549" y="1536190"/>
                  <a:pt x="87032" y="902764"/>
                  <a:pt x="4598" y="91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 contrast="1000"/>
                    </a14:imgEffect>
                    <a14:imgEffect>
                      <a14:saturation sat="1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8034" r="13947" b="7599"/>
          <a:stretch>
            <a:fillRect/>
          </a:stretch>
        </p:blipFill>
        <p:spPr>
          <a:xfrm>
            <a:off x="9914925" y="352821"/>
            <a:ext cx="1798839" cy="14966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39788" y="768400"/>
            <a:ext cx="1674812" cy="1081088"/>
          </a:xfrm>
        </p:spPr>
        <p:txBody>
          <a:bodyPr wrap="square" anchor="ctr" anchorCtr="0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6563698" y="1438284"/>
            <a:ext cx="4624439" cy="4624439"/>
          </a:xfrm>
          <a:prstGeom prst="ellipse">
            <a:avLst/>
          </a:prstGeom>
          <a:gradFill flip="none" rotWithShape="1">
            <a:gsLst>
              <a:gs pos="59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7032" r="15989" b="28718"/>
          <a:stretch>
            <a:fillRect/>
          </a:stretch>
        </p:blipFill>
        <p:spPr>
          <a:xfrm flipH="1">
            <a:off x="6356274" y="1950958"/>
            <a:ext cx="5129819" cy="34755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9" t="12621" r="32312" b="76459"/>
          <a:stretch>
            <a:fillRect/>
          </a:stretch>
        </p:blipFill>
        <p:spPr>
          <a:xfrm flipH="1">
            <a:off x="6287062" y="2980657"/>
            <a:ext cx="687711" cy="596818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>
            <p:custDataLst>
              <p:tags r:id="rId9"/>
            </p:custDataLst>
          </p:nvPr>
        </p:nvCxnSpPr>
        <p:spPr>
          <a:xfrm>
            <a:off x="2263569" y="5928715"/>
            <a:ext cx="9053719" cy="0"/>
          </a:xfrm>
          <a:prstGeom prst="line">
            <a:avLst/>
          </a:prstGeom>
          <a:ln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 userDrawn="1">
            <p:custDataLst>
              <p:tags r:id="rId10"/>
            </p:custDataLst>
          </p:nvPr>
        </p:nvSpPr>
        <p:spPr>
          <a:xfrm>
            <a:off x="901739" y="5877745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 userDrawn="1">
            <p:custDataLst>
              <p:tags r:id="rId11"/>
            </p:custDataLst>
          </p:nvPr>
        </p:nvSpPr>
        <p:spPr>
          <a:xfrm>
            <a:off x="1090973" y="5877745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12"/>
            </p:custDataLst>
          </p:nvPr>
        </p:nvSpPr>
        <p:spPr>
          <a:xfrm>
            <a:off x="1280207" y="5877745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 userDrawn="1">
            <p:custDataLst>
              <p:tags r:id="rId13"/>
            </p:custDataLst>
          </p:nvPr>
        </p:nvSpPr>
        <p:spPr>
          <a:xfrm>
            <a:off x="1469440" y="5877745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77113" y="3347719"/>
            <a:ext cx="4918392" cy="2393500"/>
          </a:xfrm>
        </p:spPr>
        <p:txBody>
          <a:bodyPr wrap="square" anchor="t" anchorCtr="0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874713" y="1556649"/>
            <a:ext cx="4918392" cy="1654544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6600" b="1">
                <a:gradFill>
                  <a:gsLst>
                    <a:gs pos="25000">
                      <a:schemeClr val="accent1"/>
                    </a:gs>
                    <a:gs pos="70000">
                      <a:schemeClr val="accent2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3"/>
            </p:custDataLst>
          </p:nvPr>
        </p:nvSpPr>
        <p:spPr>
          <a:xfrm>
            <a:off x="1331177" y="1477439"/>
            <a:ext cx="4186489" cy="4186489"/>
          </a:xfrm>
          <a:prstGeom prst="ellipse">
            <a:avLst/>
          </a:prstGeom>
          <a:gradFill flip="none" rotWithShape="1">
            <a:gsLst>
              <a:gs pos="42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12621" r="16821" b="18395"/>
          <a:stretch>
            <a:fillRect/>
          </a:stretch>
        </p:blipFill>
        <p:spPr>
          <a:xfrm>
            <a:off x="719851" y="1698346"/>
            <a:ext cx="5201977" cy="36553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5909128" y="1967673"/>
            <a:ext cx="5402343" cy="1965406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8424926" y="77070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8444171" y="4270769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 userDrawn="1">
            <p:custDataLst>
              <p:tags r:id="rId13"/>
            </p:custDataLst>
          </p:nvPr>
        </p:nvCxnSpPr>
        <p:spPr>
          <a:xfrm>
            <a:off x="2263569" y="5928715"/>
            <a:ext cx="9053719" cy="0"/>
          </a:xfrm>
          <a:prstGeom prst="line">
            <a:avLst/>
          </a:prstGeom>
          <a:ln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 userDrawn="1">
            <p:custDataLst>
              <p:tags r:id="rId14"/>
            </p:custDataLst>
          </p:nvPr>
        </p:nvSpPr>
        <p:spPr>
          <a:xfrm>
            <a:off x="901739" y="5877745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90973" y="5877745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 userDrawn="1">
            <p:custDataLst>
              <p:tags r:id="rId16"/>
            </p:custDataLst>
          </p:nvPr>
        </p:nvSpPr>
        <p:spPr>
          <a:xfrm>
            <a:off x="1280207" y="5877745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17"/>
            </p:custDataLst>
          </p:nvPr>
        </p:nvSpPr>
        <p:spPr>
          <a:xfrm>
            <a:off x="1469440" y="5877745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tags" Target="../tags/tag97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microsoft.com/office/2007/relationships/hdphoto" Target="../media/image8.wdp"/><Relationship Id="rId15" Type="http://schemas.openxmlformats.org/officeDocument/2006/relationships/image" Target="../media/image7.png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91000">
                <a:schemeClr val="accent1">
                  <a:alpha val="18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3"/>
            </p:custDataLst>
          </p:nvPr>
        </p:nvSpPr>
        <p:spPr>
          <a:xfrm>
            <a:off x="11229340" y="5959475"/>
            <a:ext cx="962660" cy="898525"/>
          </a:xfrm>
          <a:custGeom>
            <a:avLst/>
            <a:gdLst>
              <a:gd name="connsiteX0" fmla="*/ 962603 w 962603"/>
              <a:gd name="connsiteY0" fmla="*/ 0 h 893272"/>
              <a:gd name="connsiteX1" fmla="*/ 962603 w 962603"/>
              <a:gd name="connsiteY1" fmla="*/ 893272 h 893272"/>
              <a:gd name="connsiteX2" fmla="*/ 0 w 962603"/>
              <a:gd name="connsiteY2" fmla="*/ 893272 h 893272"/>
              <a:gd name="connsiteX3" fmla="*/ 64673 w 962603"/>
              <a:gd name="connsiteY3" fmla="*/ 779991 h 893272"/>
              <a:gd name="connsiteX4" fmla="*/ 885689 w 962603"/>
              <a:gd name="connsiteY4" fmla="*/ 34483 h 8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03" h="893272">
                <a:moveTo>
                  <a:pt x="962603" y="0"/>
                </a:moveTo>
                <a:lnTo>
                  <a:pt x="962603" y="893272"/>
                </a:lnTo>
                <a:lnTo>
                  <a:pt x="0" y="893272"/>
                </a:lnTo>
                <a:lnTo>
                  <a:pt x="64673" y="779991"/>
                </a:lnTo>
                <a:cubicBezTo>
                  <a:pt x="265151" y="463105"/>
                  <a:pt x="549131" y="204294"/>
                  <a:pt x="885689" y="3448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15369" r="21085" b="16072"/>
          <a:stretch>
            <a:fillRect/>
          </a:stretch>
        </p:blipFill>
        <p:spPr>
          <a:xfrm flipH="1">
            <a:off x="10962813" y="5698875"/>
            <a:ext cx="1149325" cy="1080000"/>
          </a:xfrm>
          <a:prstGeom prst="rect">
            <a:avLst/>
          </a:prstGeom>
        </p:spPr>
      </p:pic>
      <p:sp>
        <p:nvSpPr>
          <p:cNvPr id="12" name="椭圆 11"/>
          <p:cNvSpPr/>
          <p:nvPr userDrawn="1">
            <p:custDataLst>
              <p:tags r:id="rId17"/>
            </p:custDataLst>
          </p:nvPr>
        </p:nvSpPr>
        <p:spPr>
          <a:xfrm>
            <a:off x="10863547" y="849666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 userDrawn="1">
            <p:custDataLst>
              <p:tags r:id="rId18"/>
            </p:custDataLst>
          </p:nvPr>
        </p:nvSpPr>
        <p:spPr>
          <a:xfrm>
            <a:off x="11052781" y="849666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 userDrawn="1">
            <p:custDataLst>
              <p:tags r:id="rId19"/>
            </p:custDataLst>
          </p:nvPr>
        </p:nvSpPr>
        <p:spPr>
          <a:xfrm>
            <a:off x="11242015" y="849666"/>
            <a:ext cx="101940" cy="101940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 userDrawn="1">
            <p:custDataLst>
              <p:tags r:id="rId20"/>
            </p:custDataLst>
          </p:nvPr>
        </p:nvSpPr>
        <p:spPr>
          <a:xfrm>
            <a:off x="11431248" y="849666"/>
            <a:ext cx="101940" cy="101940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4" Type="http://schemas.openxmlformats.org/officeDocument/2006/relationships/slideLayout" Target="../slideLayouts/slideLayout18.xml"/><Relationship Id="rId33" Type="http://schemas.openxmlformats.org/officeDocument/2006/relationships/tags" Target="../tags/tag134.xml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tags" Target="../tags/tag110.xml"/><Relationship Id="rId29" Type="http://schemas.openxmlformats.org/officeDocument/2006/relationships/tags" Target="../tags/tag130.xml"/><Relationship Id="rId28" Type="http://schemas.openxmlformats.org/officeDocument/2006/relationships/tags" Target="../tags/tag129.xml"/><Relationship Id="rId27" Type="http://schemas.openxmlformats.org/officeDocument/2006/relationships/tags" Target="../tags/tag128.xml"/><Relationship Id="rId26" Type="http://schemas.openxmlformats.org/officeDocument/2006/relationships/tags" Target="../tags/tag127.xml"/><Relationship Id="rId25" Type="http://schemas.openxmlformats.org/officeDocument/2006/relationships/tags" Target="../tags/tag126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tags" Target="../tags/tag109.xml"/><Relationship Id="rId19" Type="http://schemas.openxmlformats.org/officeDocument/2006/relationships/image" Target="../media/image14.svg"/><Relationship Id="rId18" Type="http://schemas.openxmlformats.org/officeDocument/2006/relationships/image" Target="../media/image13.png"/><Relationship Id="rId17" Type="http://schemas.openxmlformats.org/officeDocument/2006/relationships/tags" Target="../tags/tag120.xml"/><Relationship Id="rId16" Type="http://schemas.openxmlformats.org/officeDocument/2006/relationships/image" Target="../media/image12.svg"/><Relationship Id="rId15" Type="http://schemas.openxmlformats.org/officeDocument/2006/relationships/image" Target="../media/image11.png"/><Relationship Id="rId14" Type="http://schemas.openxmlformats.org/officeDocument/2006/relationships/tags" Target="../tags/tag119.xml"/><Relationship Id="rId13" Type="http://schemas.openxmlformats.org/officeDocument/2006/relationships/image" Target="../media/image10.svg"/><Relationship Id="rId12" Type="http://schemas.openxmlformats.org/officeDocument/2006/relationships/image" Target="../media/image9.png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5.jpe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173.xml"/><Relationship Id="rId22" Type="http://schemas.openxmlformats.org/officeDocument/2006/relationships/tags" Target="../tags/tag172.xml"/><Relationship Id="rId21" Type="http://schemas.openxmlformats.org/officeDocument/2006/relationships/tags" Target="../tags/tag171.xml"/><Relationship Id="rId20" Type="http://schemas.openxmlformats.org/officeDocument/2006/relationships/tags" Target="../tags/tag170.xml"/><Relationship Id="rId2" Type="http://schemas.openxmlformats.org/officeDocument/2006/relationships/tags" Target="../tags/tag154.xml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image" Target="../media/image17.svg"/><Relationship Id="rId10" Type="http://schemas.openxmlformats.org/officeDocument/2006/relationships/image" Target="../media/image16.png"/><Relationship Id="rId1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镀层的磷含量和镀液磷含量有关系吗？</a:t>
            </a:r>
            <a:endParaRPr lang="zh-CN" altLang="en-US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深圳市恒享表面处理技术有限公司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主讲人：程海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金山办公软件有限公司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磷含量到底与什么有关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化学镍磷共沉积理论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统一理论：</a:t>
            </a:r>
            <a:r>
              <a:rPr lang="en-US" altLang="zh-CN"/>
              <a:t>mNiL</a:t>
            </a:r>
            <a:r>
              <a:rPr lang="en-US" altLang="zh-CN" baseline="30000"/>
              <a:t>2+</a:t>
            </a:r>
            <a:r>
              <a:rPr lang="en-US" altLang="zh-CN"/>
              <a:t>+H</a:t>
            </a:r>
            <a:r>
              <a:rPr lang="en-US" altLang="zh-CN" baseline="-25000"/>
              <a:t>2</a:t>
            </a:r>
            <a:r>
              <a:rPr lang="en-US" altLang="zh-CN"/>
              <a:t>PO</a:t>
            </a:r>
            <a:r>
              <a:rPr lang="en-US" altLang="zh-CN" baseline="-25000"/>
              <a:t>2</a:t>
            </a:r>
            <a:r>
              <a:rPr lang="en-US" altLang="zh-CN"/>
              <a:t>-+(2m+1</a:t>
            </a:r>
            <a:r>
              <a:rPr lang="zh-CN" altLang="en-US"/>
              <a:t>）</a:t>
            </a:r>
            <a:r>
              <a:rPr lang="en-US" altLang="zh-CN"/>
              <a:t>e</a:t>
            </a:r>
            <a:r>
              <a:rPr lang="en-US" altLang="zh-CN" baseline="30000"/>
              <a:t>-</a:t>
            </a:r>
            <a:r>
              <a:rPr lang="en-US" altLang="zh-CN"/>
              <a:t>→Ni</a:t>
            </a:r>
            <a:r>
              <a:rPr lang="en-US" altLang="zh-CN" baseline="-25000"/>
              <a:t>m</a:t>
            </a:r>
            <a:r>
              <a:rPr lang="en-US" altLang="zh-CN"/>
              <a:t>P+2mL+2OH-</a:t>
            </a:r>
            <a:endParaRPr lang="en-US" altLang="zh-CN"/>
          </a:p>
          <a:p>
            <a:r>
              <a:rPr lang="zh-CN" altLang="en-US"/>
              <a:t>其中</a:t>
            </a:r>
            <a:r>
              <a:rPr lang="en-US" altLang="zh-CN"/>
              <a:t>L</a:t>
            </a:r>
            <a:r>
              <a:rPr lang="zh-CN" altLang="en-US"/>
              <a:t>表示络合剂</a:t>
            </a:r>
            <a:endParaRPr lang="zh-CN" altLang="en-US"/>
          </a:p>
          <a:p>
            <a:r>
              <a:rPr lang="zh-CN" altLang="en-US"/>
              <a:t>络合物的不同，</a:t>
            </a:r>
            <a:r>
              <a:rPr lang="en-US" altLang="zh-CN"/>
              <a:t>m</a:t>
            </a:r>
            <a:r>
              <a:rPr lang="zh-CN" altLang="en-US"/>
              <a:t>则不同，</a:t>
            </a:r>
            <a:r>
              <a:rPr lang="en-US" altLang="zh-CN"/>
              <a:t>P</a:t>
            </a:r>
            <a:r>
              <a:rPr lang="zh-CN" altLang="en-US"/>
              <a:t>的占比则不同。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络合物配合系数与</a:t>
            </a:r>
            <a:r>
              <a:rPr lang="en-US" altLang="zh-CN"/>
              <a:t>pH</a:t>
            </a:r>
            <a:r>
              <a:rPr lang="zh-CN" altLang="en-US"/>
              <a:t>有关，所以磷含量也和</a:t>
            </a:r>
            <a:r>
              <a:rPr lang="en-US" altLang="zh-CN"/>
              <a:t>pH</a:t>
            </a:r>
            <a:r>
              <a:rPr lang="zh-CN" altLang="en-US"/>
              <a:t>有关</a:t>
            </a:r>
            <a:endParaRPr lang="zh-CN" altLang="en-US"/>
          </a:p>
          <a:p>
            <a:r>
              <a:rPr lang="zh-CN" altLang="en-US"/>
              <a:t>统一理论的第一步为脱氢，这个难易程度与温度有关，所以磷含量与温度有关</a:t>
            </a:r>
            <a:endParaRPr lang="zh-CN" altLang="en-US"/>
          </a:p>
          <a:p>
            <a:r>
              <a:rPr lang="zh-CN" altLang="en-US"/>
              <a:t>工作液中镍和次亚磷酸钠的比例是固定的，所以浓度的影响相对较小。（控制在标准范围内）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: 形状 45"/>
          <p:cNvSpPr/>
          <p:nvPr>
            <p:custDataLst>
              <p:tags r:id="rId1"/>
            </p:custDataLst>
          </p:nvPr>
        </p:nvSpPr>
        <p:spPr>
          <a:xfrm>
            <a:off x="5809554" y="4578838"/>
            <a:ext cx="2719539" cy="1430389"/>
          </a:xfrm>
          <a:custGeom>
            <a:avLst/>
            <a:gdLst>
              <a:gd name="connsiteX0" fmla="*/ 1334340 w 2668680"/>
              <a:gd name="connsiteY0" fmla="*/ 1534736 h 1534735"/>
              <a:gd name="connsiteX1" fmla="*/ 0 w 2668680"/>
              <a:gd name="connsiteY1" fmla="*/ 757593 h 1534735"/>
              <a:gd name="connsiteX2" fmla="*/ 1334340 w 2668680"/>
              <a:gd name="connsiteY2" fmla="*/ 0 h 1534735"/>
              <a:gd name="connsiteX3" fmla="*/ 2668681 w 2668680"/>
              <a:gd name="connsiteY3" fmla="*/ 76248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680" h="1534735">
                <a:moveTo>
                  <a:pt x="1334340" y="1534736"/>
                </a:moveTo>
                <a:lnTo>
                  <a:pt x="0" y="757593"/>
                </a:lnTo>
                <a:lnTo>
                  <a:pt x="1334340" y="0"/>
                </a:lnTo>
                <a:lnTo>
                  <a:pt x="2668681" y="76248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2"/>
            </p:custDataLst>
          </p:nvPr>
        </p:nvSpPr>
        <p:spPr>
          <a:xfrm>
            <a:off x="6330881" y="4850642"/>
            <a:ext cx="1676883" cy="886781"/>
          </a:xfrm>
          <a:custGeom>
            <a:avLst/>
            <a:gdLst>
              <a:gd name="connsiteX0" fmla="*/ 826020 w 1645523"/>
              <a:gd name="connsiteY0" fmla="*/ 951471 h 951471"/>
              <a:gd name="connsiteX1" fmla="*/ 0 w 1645523"/>
              <a:gd name="connsiteY1" fmla="*/ 457814 h 951471"/>
              <a:gd name="connsiteX2" fmla="*/ 817874 w 1645523"/>
              <a:gd name="connsiteY2" fmla="*/ 0 h 951471"/>
              <a:gd name="connsiteX3" fmla="*/ 1645523 w 1645523"/>
              <a:gd name="connsiteY3" fmla="*/ 469219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1">
                <a:moveTo>
                  <a:pt x="826020" y="951471"/>
                </a:moveTo>
                <a:lnTo>
                  <a:pt x="0" y="457814"/>
                </a:lnTo>
                <a:lnTo>
                  <a:pt x="817874" y="0"/>
                </a:lnTo>
                <a:lnTo>
                  <a:pt x="1645523" y="469219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3"/>
            </p:custDataLst>
          </p:nvPr>
        </p:nvSpPr>
        <p:spPr>
          <a:xfrm>
            <a:off x="7169323" y="3099857"/>
            <a:ext cx="2717878" cy="1430389"/>
          </a:xfrm>
          <a:custGeom>
            <a:avLst/>
            <a:gdLst>
              <a:gd name="connsiteX0" fmla="*/ 1334340 w 2667051"/>
              <a:gd name="connsiteY0" fmla="*/ 1534736 h 1534735"/>
              <a:gd name="connsiteX1" fmla="*/ 0 w 2667051"/>
              <a:gd name="connsiteY1" fmla="*/ 757592 h 1534735"/>
              <a:gd name="connsiteX2" fmla="*/ 1334340 w 2667051"/>
              <a:gd name="connsiteY2" fmla="*/ 0 h 1534735"/>
              <a:gd name="connsiteX3" fmla="*/ 2667052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4340" y="1534736"/>
                </a:moveTo>
                <a:lnTo>
                  <a:pt x="0" y="757592"/>
                </a:lnTo>
                <a:lnTo>
                  <a:pt x="1334340" y="0"/>
                </a:lnTo>
                <a:lnTo>
                  <a:pt x="2667052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"/>
            </p:custDataLst>
          </p:nvPr>
        </p:nvSpPr>
        <p:spPr>
          <a:xfrm>
            <a:off x="7690651" y="3371661"/>
            <a:ext cx="1676883" cy="886780"/>
          </a:xfrm>
          <a:custGeom>
            <a:avLst/>
            <a:gdLst>
              <a:gd name="connsiteX0" fmla="*/ 826020 w 1645523"/>
              <a:gd name="connsiteY0" fmla="*/ 951471 h 951470"/>
              <a:gd name="connsiteX1" fmla="*/ 0 w 1645523"/>
              <a:gd name="connsiteY1" fmla="*/ 459443 h 951470"/>
              <a:gd name="connsiteX2" fmla="*/ 817874 w 1645523"/>
              <a:gd name="connsiteY2" fmla="*/ 0 h 951470"/>
              <a:gd name="connsiteX3" fmla="*/ 1645523 w 1645523"/>
              <a:gd name="connsiteY3" fmla="*/ 470848 h 95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0">
                <a:moveTo>
                  <a:pt x="826020" y="951471"/>
                </a:moveTo>
                <a:lnTo>
                  <a:pt x="0" y="459443"/>
                </a:lnTo>
                <a:lnTo>
                  <a:pt x="817874" y="0"/>
                </a:lnTo>
                <a:lnTo>
                  <a:pt x="164552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5"/>
            </p:custDataLst>
          </p:nvPr>
        </p:nvSpPr>
        <p:spPr>
          <a:xfrm>
            <a:off x="8529093" y="1620877"/>
            <a:ext cx="2717878" cy="1430389"/>
          </a:xfrm>
          <a:custGeom>
            <a:avLst/>
            <a:gdLst>
              <a:gd name="connsiteX0" fmla="*/ 1332711 w 2667051"/>
              <a:gd name="connsiteY0" fmla="*/ 1534736 h 1534735"/>
              <a:gd name="connsiteX1" fmla="*/ 0 w 2667051"/>
              <a:gd name="connsiteY1" fmla="*/ 759222 h 1534735"/>
              <a:gd name="connsiteX2" fmla="*/ 1332711 w 2667051"/>
              <a:gd name="connsiteY2" fmla="*/ 0 h 1534735"/>
              <a:gd name="connsiteX3" fmla="*/ 2667051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2711" y="1534736"/>
                </a:moveTo>
                <a:lnTo>
                  <a:pt x="0" y="759222"/>
                </a:lnTo>
                <a:lnTo>
                  <a:pt x="1332711" y="0"/>
                </a:lnTo>
                <a:lnTo>
                  <a:pt x="2667051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6"/>
            </p:custDataLst>
          </p:nvPr>
        </p:nvSpPr>
        <p:spPr>
          <a:xfrm>
            <a:off x="9048760" y="1892681"/>
            <a:ext cx="1678543" cy="886781"/>
          </a:xfrm>
          <a:custGeom>
            <a:avLst/>
            <a:gdLst>
              <a:gd name="connsiteX0" fmla="*/ 827649 w 1647152"/>
              <a:gd name="connsiteY0" fmla="*/ 951471 h 951471"/>
              <a:gd name="connsiteX1" fmla="*/ 0 w 1647152"/>
              <a:gd name="connsiteY1" fmla="*/ 459443 h 951471"/>
              <a:gd name="connsiteX2" fmla="*/ 819503 w 1647152"/>
              <a:gd name="connsiteY2" fmla="*/ 0 h 951471"/>
              <a:gd name="connsiteX3" fmla="*/ 1647153 w 1647152"/>
              <a:gd name="connsiteY3" fmla="*/ 470848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52" h="951471">
                <a:moveTo>
                  <a:pt x="827649" y="951471"/>
                </a:moveTo>
                <a:lnTo>
                  <a:pt x="0" y="459443"/>
                </a:lnTo>
                <a:lnTo>
                  <a:pt x="819503" y="0"/>
                </a:lnTo>
                <a:lnTo>
                  <a:pt x="164715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7"/>
            </p:custDataLst>
          </p:nvPr>
        </p:nvSpPr>
        <p:spPr>
          <a:xfrm>
            <a:off x="7166783" y="3801496"/>
            <a:ext cx="1359769" cy="1483536"/>
          </a:xfrm>
          <a:custGeom>
            <a:avLst/>
            <a:gdLst>
              <a:gd name="connsiteX0" fmla="*/ 0 w 1334340"/>
              <a:gd name="connsiteY0" fmla="*/ 0 h 1591759"/>
              <a:gd name="connsiteX1" fmla="*/ 0 w 1334340"/>
              <a:gd name="connsiteY1" fmla="*/ 829279 h 1591759"/>
              <a:gd name="connsiteX2" fmla="*/ 1334340 w 1334340"/>
              <a:gd name="connsiteY2" fmla="*/ 1591759 h 1591759"/>
              <a:gd name="connsiteX3" fmla="*/ 1334340 w 1334340"/>
              <a:gd name="connsiteY3" fmla="*/ 777144 h 15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1591759">
                <a:moveTo>
                  <a:pt x="0" y="0"/>
                </a:moveTo>
                <a:lnTo>
                  <a:pt x="0" y="829279"/>
                </a:lnTo>
                <a:lnTo>
                  <a:pt x="1334340" y="1591759"/>
                </a:lnTo>
                <a:lnTo>
                  <a:pt x="1334340" y="77714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8"/>
            </p:custDataLst>
          </p:nvPr>
        </p:nvSpPr>
        <p:spPr>
          <a:xfrm>
            <a:off x="8529093" y="2328479"/>
            <a:ext cx="1358109" cy="1483535"/>
          </a:xfrm>
          <a:custGeom>
            <a:avLst/>
            <a:gdLst>
              <a:gd name="connsiteX0" fmla="*/ 0 w 1332711"/>
              <a:gd name="connsiteY0" fmla="*/ 0 h 1591758"/>
              <a:gd name="connsiteX1" fmla="*/ 0 w 1332711"/>
              <a:gd name="connsiteY1" fmla="*/ 827650 h 1591758"/>
              <a:gd name="connsiteX2" fmla="*/ 1332711 w 1332711"/>
              <a:gd name="connsiteY2" fmla="*/ 1591759 h 1591758"/>
              <a:gd name="connsiteX3" fmla="*/ 1332711 w 1332711"/>
              <a:gd name="connsiteY3" fmla="*/ 775514 h 1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711" h="1591758">
                <a:moveTo>
                  <a:pt x="0" y="0"/>
                </a:moveTo>
                <a:lnTo>
                  <a:pt x="0" y="827650"/>
                </a:lnTo>
                <a:lnTo>
                  <a:pt x="1332711" y="1591759"/>
                </a:lnTo>
                <a:lnTo>
                  <a:pt x="1332711" y="77551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9"/>
            </p:custDataLst>
          </p:nvPr>
        </p:nvSpPr>
        <p:spPr>
          <a:xfrm>
            <a:off x="7169323" y="2333035"/>
            <a:ext cx="4077648" cy="3864481"/>
          </a:xfrm>
          <a:custGeom>
            <a:avLst/>
            <a:gdLst>
              <a:gd name="connsiteX0" fmla="*/ 2667052 w 4001391"/>
              <a:gd name="connsiteY0" fmla="*/ 772256 h 4146393"/>
              <a:gd name="connsiteX1" fmla="*/ 2667052 w 4001391"/>
              <a:gd name="connsiteY1" fmla="*/ 1586871 h 4146393"/>
              <a:gd name="connsiteX2" fmla="*/ 1334340 w 4001391"/>
              <a:gd name="connsiteY2" fmla="*/ 2357498 h 4146393"/>
              <a:gd name="connsiteX3" fmla="*/ 1334340 w 4001391"/>
              <a:gd name="connsiteY3" fmla="*/ 3172113 h 4146393"/>
              <a:gd name="connsiteX4" fmla="*/ 0 w 4001391"/>
              <a:gd name="connsiteY4" fmla="*/ 3944369 h 4146393"/>
              <a:gd name="connsiteX5" fmla="*/ 0 w 4001391"/>
              <a:gd name="connsiteY5" fmla="*/ 4146393 h 4146393"/>
              <a:gd name="connsiteX6" fmla="*/ 1502151 w 4001391"/>
              <a:gd name="connsiteY6" fmla="*/ 3273126 h 4146393"/>
              <a:gd name="connsiteX7" fmla="*/ 1502151 w 4001391"/>
              <a:gd name="connsiteY7" fmla="*/ 2456881 h 4146393"/>
              <a:gd name="connsiteX8" fmla="*/ 2825087 w 4001391"/>
              <a:gd name="connsiteY8" fmla="*/ 1687884 h 4146393"/>
              <a:gd name="connsiteX9" fmla="*/ 2825087 w 4001391"/>
              <a:gd name="connsiteY9" fmla="*/ 863493 h 4146393"/>
              <a:gd name="connsiteX10" fmla="*/ 4001392 w 4001391"/>
              <a:gd name="connsiteY10" fmla="*/ 190620 h 4146393"/>
              <a:gd name="connsiteX11" fmla="*/ 4001392 w 4001391"/>
              <a:gd name="connsiteY11" fmla="*/ 0 h 414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91" h="4146393">
                <a:moveTo>
                  <a:pt x="2667052" y="772256"/>
                </a:moveTo>
                <a:lnTo>
                  <a:pt x="2667052" y="1586871"/>
                </a:lnTo>
                <a:lnTo>
                  <a:pt x="1334340" y="2357498"/>
                </a:lnTo>
                <a:lnTo>
                  <a:pt x="1334340" y="3172113"/>
                </a:lnTo>
                <a:lnTo>
                  <a:pt x="0" y="3944369"/>
                </a:lnTo>
                <a:lnTo>
                  <a:pt x="0" y="4146393"/>
                </a:lnTo>
                <a:lnTo>
                  <a:pt x="1502151" y="3273126"/>
                </a:lnTo>
                <a:lnTo>
                  <a:pt x="1502151" y="2456881"/>
                </a:lnTo>
                <a:lnTo>
                  <a:pt x="2825087" y="1687884"/>
                </a:lnTo>
                <a:lnTo>
                  <a:pt x="2825087" y="863493"/>
                </a:lnTo>
                <a:lnTo>
                  <a:pt x="4001392" y="190620"/>
                </a:lnTo>
                <a:lnTo>
                  <a:pt x="4001392" y="0"/>
                </a:lnTo>
                <a:close/>
              </a:path>
            </a:pathLst>
          </a:custGeom>
          <a:solidFill>
            <a:schemeClr val="tx1">
              <a:lumMod val="35000"/>
              <a:lumOff val="65000"/>
              <a:alpha val="3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10"/>
            </p:custDataLst>
          </p:nvPr>
        </p:nvSpPr>
        <p:spPr>
          <a:xfrm>
            <a:off x="5809554" y="5284921"/>
            <a:ext cx="1359769" cy="912594"/>
          </a:xfrm>
          <a:custGeom>
            <a:avLst/>
            <a:gdLst>
              <a:gd name="connsiteX0" fmla="*/ 1334340 w 1334340"/>
              <a:gd name="connsiteY0" fmla="*/ 777143 h 979167"/>
              <a:gd name="connsiteX1" fmla="*/ 0 w 1334340"/>
              <a:gd name="connsiteY1" fmla="*/ 0 h 979167"/>
              <a:gd name="connsiteX2" fmla="*/ 0 w 1334340"/>
              <a:gd name="connsiteY2" fmla="*/ 215058 h 979167"/>
              <a:gd name="connsiteX3" fmla="*/ 1334340 w 1334340"/>
              <a:gd name="connsiteY3" fmla="*/ 979168 h 9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979167">
                <a:moveTo>
                  <a:pt x="1334340" y="777143"/>
                </a:moveTo>
                <a:lnTo>
                  <a:pt x="0" y="0"/>
                </a:lnTo>
                <a:lnTo>
                  <a:pt x="0" y="215058"/>
                </a:lnTo>
                <a:lnTo>
                  <a:pt x="1334340" y="979168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8" name="图片 12" descr="343439383331313b343532303032383bbfcdbba7b9dcc0ed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35322" y="5060032"/>
            <a:ext cx="468000" cy="468000"/>
          </a:xfrm>
          <a:prstGeom prst="rect">
            <a:avLst/>
          </a:prstGeom>
        </p:spPr>
      </p:pic>
      <p:pic>
        <p:nvPicPr>
          <p:cNvPr id="29" name="图片 19" descr="343439383331313b343532303033353bc4dcd0a7b7fecef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95092" y="3581051"/>
            <a:ext cx="468000" cy="468000"/>
          </a:xfrm>
          <a:prstGeom prst="rect">
            <a:avLst/>
          </a:prstGeom>
        </p:spPr>
      </p:pic>
      <p:pic>
        <p:nvPicPr>
          <p:cNvPr id="30" name="图片 5" descr="343439383331313b343532303032323bb2fac6b7d5b9cabe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54031" y="2102071"/>
            <a:ext cx="468000" cy="468000"/>
          </a:xfrm>
          <a:prstGeom prst="rect">
            <a:avLst/>
          </a:prstGeom>
        </p:spPr>
      </p:pic>
      <p:sp>
        <p:nvSpPr>
          <p:cNvPr id="68" name="文本框 67"/>
          <p:cNvSpPr txBox="1"/>
          <p:nvPr>
            <p:custDataLst>
              <p:tags r:id="rId20"/>
            </p:custDataLst>
          </p:nvPr>
        </p:nvSpPr>
        <p:spPr>
          <a:xfrm>
            <a:off x="5879105" y="1375564"/>
            <a:ext cx="2485719" cy="1440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主配方：尤其是络合剂的种类和数量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，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9" name="矩形 68"/>
          <p:cNvSpPr/>
          <p:nvPr>
            <p:custDataLst>
              <p:tags r:id="rId21"/>
            </p:custDataLst>
          </p:nvPr>
        </p:nvSpPr>
        <p:spPr>
          <a:xfrm>
            <a:off x="4387609" y="1372567"/>
            <a:ext cx="1158630" cy="57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第一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0" name="文本框 69"/>
          <p:cNvSpPr txBox="1"/>
          <p:nvPr>
            <p:custDataLst>
              <p:tags r:id="rId22"/>
            </p:custDataLst>
          </p:nvPr>
        </p:nvSpPr>
        <p:spPr>
          <a:xfrm>
            <a:off x="3071495" y="2984500"/>
            <a:ext cx="4146550" cy="14401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主配方中可能影响络合剂与镍络合的物质：例如含硫的添加剂，金属稳定剂等等</a:t>
            </a:r>
            <a:endParaRPr lang="zh-CN" altLang="en-US" sz="2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23"/>
            </p:custDataLst>
          </p:nvPr>
        </p:nvSpPr>
        <p:spPr>
          <a:xfrm>
            <a:off x="1513065" y="2975634"/>
            <a:ext cx="1158630" cy="57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第二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2" name="文本框 71"/>
          <p:cNvSpPr txBox="1"/>
          <p:nvPr>
            <p:custDataLst>
              <p:tags r:id="rId24"/>
            </p:custDataLst>
          </p:nvPr>
        </p:nvSpPr>
        <p:spPr>
          <a:xfrm>
            <a:off x="2997200" y="4782185"/>
            <a:ext cx="2486025" cy="1733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影响反应难易程度的条件：温度，</a:t>
            </a:r>
            <a:r>
              <a:rPr lang="en-US" altLang="zh-CN" sz="2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pH</a:t>
            </a:r>
            <a:r>
              <a:rPr lang="zh-CN" altLang="en-US" sz="2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，浓度等</a:t>
            </a:r>
            <a:endParaRPr lang="zh-CN" altLang="en-US" sz="2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3" name="矩形 72"/>
          <p:cNvSpPr/>
          <p:nvPr>
            <p:custDataLst>
              <p:tags r:id="rId25"/>
            </p:custDataLst>
          </p:nvPr>
        </p:nvSpPr>
        <p:spPr>
          <a:xfrm>
            <a:off x="1505626" y="4551731"/>
            <a:ext cx="1158630" cy="57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第三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4" name="矩形 73"/>
          <p:cNvSpPr/>
          <p:nvPr>
            <p:custDataLst>
              <p:tags r:id="rId26"/>
            </p:custDataLst>
          </p:nvPr>
        </p:nvSpPr>
        <p:spPr>
          <a:xfrm>
            <a:off x="5638608" y="1448766"/>
            <a:ext cx="66421" cy="494532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>
            <p:custDataLst>
              <p:tags r:id="rId27"/>
            </p:custDataLst>
          </p:nvPr>
        </p:nvSpPr>
        <p:spPr>
          <a:xfrm>
            <a:off x="2792240" y="3051045"/>
            <a:ext cx="66421" cy="494532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28"/>
            </p:custDataLst>
          </p:nvPr>
        </p:nvSpPr>
        <p:spPr>
          <a:xfrm>
            <a:off x="2752158" y="4630316"/>
            <a:ext cx="66421" cy="494532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/>
          <p:cNvCxnSpPr/>
          <p:nvPr>
            <p:custDataLst>
              <p:tags r:id="rId29"/>
            </p:custDataLst>
          </p:nvPr>
        </p:nvCxnSpPr>
        <p:spPr>
          <a:xfrm>
            <a:off x="8443913" y="1809750"/>
            <a:ext cx="107870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30"/>
            </p:custDataLst>
          </p:nvPr>
        </p:nvCxnSpPr>
        <p:spPr>
          <a:xfrm>
            <a:off x="7019925" y="3417570"/>
            <a:ext cx="90487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31"/>
            </p:custDataLst>
          </p:nvPr>
        </p:nvCxnSpPr>
        <p:spPr>
          <a:xfrm>
            <a:off x="5581650" y="4991100"/>
            <a:ext cx="79533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907415" y="389890"/>
            <a:ext cx="3447415" cy="1920875"/>
          </a:xfrm>
        </p:spPr>
        <p:txBody>
          <a:bodyPr>
            <a:normAutofit/>
          </a:bodyPr>
          <a:lstStyle/>
          <a:p>
            <a:r>
              <a:rPr lang="zh-CN" altLang="en-US"/>
              <a:t>总结一下磷含量与哪些条件关系最大</a:t>
            </a:r>
            <a:endParaRPr lang="zh-CN" altLang="en-US"/>
          </a:p>
        </p:txBody>
      </p:sp>
    </p:spTree>
    <p:custDataLst>
      <p:tags r:id="rId3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为什么有人要测镀液的磷含量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为了有数据可监控</a:t>
            </a:r>
            <a:endParaRPr lang="zh-CN" altLang="en-US"/>
          </a:p>
        </p:txBody>
      </p:sp>
      <p:sp>
        <p:nvSpPr>
          <p:cNvPr id="29" name="图形 4"/>
          <p:cNvSpPr/>
          <p:nvPr>
            <p:custDataLst>
              <p:tags r:id="rId2"/>
            </p:custDataLst>
          </p:nvPr>
        </p:nvSpPr>
        <p:spPr>
          <a:xfrm rot="2040000">
            <a:off x="728980" y="5334635"/>
            <a:ext cx="593090" cy="593090"/>
          </a:xfrm>
          <a:custGeom>
            <a:avLst/>
            <a:gdLst>
              <a:gd name="connsiteX0" fmla="*/ 1707279 w 2419736"/>
              <a:gd name="connsiteY0" fmla="*/ 2415271 h 2415774"/>
              <a:gd name="connsiteX1" fmla="*/ 1211026 w 2419736"/>
              <a:gd name="connsiteY1" fmla="*/ 2314020 h 2415774"/>
              <a:gd name="connsiteX2" fmla="*/ 714012 w 2419736"/>
              <a:gd name="connsiteY2" fmla="*/ 2062465 h 2415774"/>
              <a:gd name="connsiteX3" fmla="*/ 245096 w 2419736"/>
              <a:gd name="connsiteY3" fmla="*/ 1701372 h 2415774"/>
              <a:gd name="connsiteX4" fmla="*/ 25449 w 2419736"/>
              <a:gd name="connsiteY4" fmla="*/ 1348947 h 2415774"/>
              <a:gd name="connsiteX5" fmla="*/ 53167 w 2419736"/>
              <a:gd name="connsiteY5" fmla="*/ 929180 h 2415774"/>
              <a:gd name="connsiteX6" fmla="*/ 346442 w 2419736"/>
              <a:gd name="connsiteY6" fmla="*/ 547513 h 2415774"/>
              <a:gd name="connsiteX7" fmla="*/ 1005477 w 2419736"/>
              <a:gd name="connsiteY7" fmla="*/ 147463 h 2415774"/>
              <a:gd name="connsiteX8" fmla="*/ 1411051 w 2419736"/>
              <a:gd name="connsiteY8" fmla="*/ 24972 h 2415774"/>
              <a:gd name="connsiteX9" fmla="*/ 1777859 w 2419736"/>
              <a:gd name="connsiteY9" fmla="*/ 9922 h 2415774"/>
              <a:gd name="connsiteX10" fmla="*/ 2035796 w 2419736"/>
              <a:gd name="connsiteY10" fmla="*/ 117174 h 2415774"/>
              <a:gd name="connsiteX11" fmla="*/ 2214866 w 2419736"/>
              <a:gd name="connsiteY11" fmla="*/ 344631 h 2415774"/>
              <a:gd name="connsiteX12" fmla="*/ 2389174 w 2419736"/>
              <a:gd name="connsiteY12" fmla="*/ 903177 h 2415774"/>
              <a:gd name="connsiteX13" fmla="*/ 2419558 w 2419736"/>
              <a:gd name="connsiteY13" fmla="*/ 1289511 h 2415774"/>
              <a:gd name="connsiteX14" fmla="*/ 2381458 w 2419736"/>
              <a:gd name="connsiteY14" fmla="*/ 1702801 h 2415774"/>
              <a:gd name="connsiteX15" fmla="*/ 2284684 w 2419736"/>
              <a:gd name="connsiteY15" fmla="*/ 2011411 h 2415774"/>
              <a:gd name="connsiteX16" fmla="*/ 1914352 w 2419736"/>
              <a:gd name="connsiteY16" fmla="*/ 2374980 h 2415774"/>
              <a:gd name="connsiteX17" fmla="*/ 1707279 w 2419736"/>
              <a:gd name="connsiteY17" fmla="*/ 2415271 h 24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9736" h="2415774">
                <a:moveTo>
                  <a:pt x="1707279" y="2415271"/>
                </a:moveTo>
                <a:cubicBezTo>
                  <a:pt x="1511445" y="2413080"/>
                  <a:pt x="1359426" y="2371837"/>
                  <a:pt x="1211026" y="2314020"/>
                </a:cubicBezTo>
                <a:cubicBezTo>
                  <a:pt x="1037195" y="2246297"/>
                  <a:pt x="873270" y="2159429"/>
                  <a:pt x="714012" y="2062465"/>
                </a:cubicBezTo>
                <a:cubicBezTo>
                  <a:pt x="544276" y="1959118"/>
                  <a:pt x="382827" y="1845485"/>
                  <a:pt x="245096" y="1701372"/>
                </a:cubicBezTo>
                <a:cubicBezTo>
                  <a:pt x="147560" y="1599359"/>
                  <a:pt x="66693" y="1486012"/>
                  <a:pt x="25449" y="1348947"/>
                </a:cubicBezTo>
                <a:cubicBezTo>
                  <a:pt x="-17699" y="1206072"/>
                  <a:pt x="-4840" y="1065959"/>
                  <a:pt x="53167" y="929180"/>
                </a:cubicBezTo>
                <a:cubicBezTo>
                  <a:pt x="117842" y="776780"/>
                  <a:pt x="224617" y="656194"/>
                  <a:pt x="346442" y="547513"/>
                </a:cubicBezTo>
                <a:cubicBezTo>
                  <a:pt x="541704" y="373873"/>
                  <a:pt x="766209" y="248238"/>
                  <a:pt x="1005477" y="147463"/>
                </a:cubicBezTo>
                <a:cubicBezTo>
                  <a:pt x="1135645" y="91552"/>
                  <a:pt x="1271691" y="50461"/>
                  <a:pt x="1411051" y="24972"/>
                </a:cubicBezTo>
                <a:cubicBezTo>
                  <a:pt x="1532400" y="3636"/>
                  <a:pt x="1654510" y="-11128"/>
                  <a:pt x="1777859" y="9922"/>
                </a:cubicBezTo>
                <a:cubicBezTo>
                  <a:pt x="1872157" y="25924"/>
                  <a:pt x="1961882" y="53833"/>
                  <a:pt x="2035796" y="117174"/>
                </a:cubicBezTo>
                <a:cubicBezTo>
                  <a:pt x="2109262" y="181048"/>
                  <a:pt x="2170022" y="258220"/>
                  <a:pt x="2214866" y="344631"/>
                </a:cubicBezTo>
                <a:cubicBezTo>
                  <a:pt x="2308021" y="519891"/>
                  <a:pt x="2358313" y="708295"/>
                  <a:pt x="2389174" y="903177"/>
                </a:cubicBezTo>
                <a:cubicBezTo>
                  <a:pt x="2409367" y="1030964"/>
                  <a:pt x="2419520" y="1160133"/>
                  <a:pt x="2419558" y="1289511"/>
                </a:cubicBezTo>
                <a:cubicBezTo>
                  <a:pt x="2420387" y="1428185"/>
                  <a:pt x="2407624" y="1566612"/>
                  <a:pt x="2381458" y="1702801"/>
                </a:cubicBezTo>
                <a:cubicBezTo>
                  <a:pt x="2360408" y="1809671"/>
                  <a:pt x="2331928" y="1913589"/>
                  <a:pt x="2284684" y="2011411"/>
                </a:cubicBezTo>
                <a:cubicBezTo>
                  <a:pt x="2205055" y="2176479"/>
                  <a:pt x="2092470" y="2309829"/>
                  <a:pt x="1914352" y="2374980"/>
                </a:cubicBezTo>
                <a:cubicBezTo>
                  <a:pt x="1836723" y="2403650"/>
                  <a:pt x="1755761" y="2417462"/>
                  <a:pt x="1707279" y="2415271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0" name="图片 29" descr="E:/设计图片素材4/pexels-acres-of-film-698445032-19090379.jpgpexels-acres-of-film-698445032-1909037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46075" y="1873885"/>
            <a:ext cx="3750310" cy="3746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5" h="4926">
                <a:moveTo>
                  <a:pt x="3391" y="0"/>
                </a:moveTo>
                <a:cubicBezTo>
                  <a:pt x="3469" y="1"/>
                  <a:pt x="3548" y="7"/>
                  <a:pt x="3626" y="21"/>
                </a:cubicBezTo>
                <a:cubicBezTo>
                  <a:pt x="3819" y="53"/>
                  <a:pt x="4002" y="110"/>
                  <a:pt x="4152" y="239"/>
                </a:cubicBezTo>
                <a:cubicBezTo>
                  <a:pt x="4302" y="370"/>
                  <a:pt x="4426" y="527"/>
                  <a:pt x="4517" y="703"/>
                </a:cubicBezTo>
                <a:cubicBezTo>
                  <a:pt x="4707" y="1061"/>
                  <a:pt x="4810" y="1445"/>
                  <a:pt x="4873" y="1842"/>
                </a:cubicBezTo>
                <a:cubicBezTo>
                  <a:pt x="4914" y="2103"/>
                  <a:pt x="4935" y="2366"/>
                  <a:pt x="4935" y="2630"/>
                </a:cubicBezTo>
                <a:cubicBezTo>
                  <a:pt x="4937" y="2913"/>
                  <a:pt x="4911" y="3195"/>
                  <a:pt x="4857" y="3473"/>
                </a:cubicBezTo>
                <a:cubicBezTo>
                  <a:pt x="4814" y="3691"/>
                  <a:pt x="4756" y="3903"/>
                  <a:pt x="4660" y="4102"/>
                </a:cubicBezTo>
                <a:cubicBezTo>
                  <a:pt x="4497" y="4439"/>
                  <a:pt x="4268" y="4711"/>
                  <a:pt x="3905" y="4843"/>
                </a:cubicBezTo>
                <a:cubicBezTo>
                  <a:pt x="3746" y="4902"/>
                  <a:pt x="3581" y="4930"/>
                  <a:pt x="3482" y="4926"/>
                </a:cubicBezTo>
                <a:cubicBezTo>
                  <a:pt x="3083" y="4921"/>
                  <a:pt x="2773" y="4837"/>
                  <a:pt x="2470" y="4719"/>
                </a:cubicBezTo>
                <a:cubicBezTo>
                  <a:pt x="2116" y="4581"/>
                  <a:pt x="1781" y="4404"/>
                  <a:pt x="1456" y="4206"/>
                </a:cubicBezTo>
                <a:cubicBezTo>
                  <a:pt x="1110" y="3995"/>
                  <a:pt x="781" y="3764"/>
                  <a:pt x="500" y="3470"/>
                </a:cubicBezTo>
                <a:cubicBezTo>
                  <a:pt x="301" y="3262"/>
                  <a:pt x="136" y="3031"/>
                  <a:pt x="52" y="2751"/>
                </a:cubicBezTo>
                <a:cubicBezTo>
                  <a:pt x="-36" y="2460"/>
                  <a:pt x="-10" y="2174"/>
                  <a:pt x="109" y="1895"/>
                </a:cubicBezTo>
                <a:cubicBezTo>
                  <a:pt x="241" y="1584"/>
                  <a:pt x="458" y="1339"/>
                  <a:pt x="707" y="1117"/>
                </a:cubicBezTo>
                <a:cubicBezTo>
                  <a:pt x="1105" y="763"/>
                  <a:pt x="1563" y="507"/>
                  <a:pt x="2051" y="301"/>
                </a:cubicBezTo>
                <a:cubicBezTo>
                  <a:pt x="2316" y="187"/>
                  <a:pt x="2594" y="103"/>
                  <a:pt x="2878" y="51"/>
                </a:cubicBezTo>
                <a:cubicBezTo>
                  <a:pt x="3048" y="22"/>
                  <a:pt x="3219" y="-2"/>
                  <a:pt x="3391" y="0"/>
                </a:cubicBezTo>
                <a:close/>
              </a:path>
            </a:pathLst>
          </a:custGeom>
          <a:solidFill>
            <a:schemeClr val="accent1"/>
          </a:solidFill>
          <a:ln w="60325">
            <a:solidFill>
              <a:schemeClr val="accent1">
                <a:alpha val="15000"/>
              </a:schemeClr>
            </a:solidFill>
          </a:ln>
        </p:spPr>
      </p:pic>
      <p:sp>
        <p:nvSpPr>
          <p:cNvPr id="3" name="边界"/>
          <p:cNvSpPr/>
          <p:nvPr>
            <p:custDataLst>
              <p:tags r:id="rId5"/>
            </p:custDataLst>
          </p:nvPr>
        </p:nvSpPr>
        <p:spPr>
          <a:xfrm>
            <a:off x="4573905" y="3183890"/>
            <a:ext cx="7012940" cy="3073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1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，磷含量为什么会波动：</a:t>
            </a: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tx2"/>
                </a:solidFill>
                <a:sym typeface="+mn-ea"/>
              </a:rPr>
              <a:t>例如中磷的磷含量为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6-9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，操作的时候温度，浓度，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pH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都不可能实时固定，工件的大小，多少会影响温度的不动。</a:t>
            </a: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，要允许有一定波动。</a:t>
            </a: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solidFill>
                <a:schemeClr val="tx2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3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，镀层磷含量和溶液中次亚磷酸钠的含量没有直接关系。</a:t>
            </a:r>
            <a:endParaRPr lang="zh-CN" altLang="en-US">
              <a:solidFill>
                <a:schemeClr val="tx2"/>
              </a:solidFill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6"/>
            </p:custDataLst>
          </p:nvPr>
        </p:nvSpPr>
        <p:spPr>
          <a:xfrm>
            <a:off x="4574540" y="1841500"/>
            <a:ext cx="7012305" cy="109347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chemeClr val="tx2"/>
                </a:solidFill>
                <a:uFillTx/>
                <a:latin typeface="+mn-ea"/>
                <a:sym typeface="+mn-ea"/>
              </a:rPr>
              <a:t>客户的想法是，我如何通过可控数据来控制不可控的磷含量</a:t>
            </a:r>
            <a:endParaRPr lang="zh-CN" altLang="en-US" sz="2100" b="1" dirty="0">
              <a:solidFill>
                <a:schemeClr val="tx2"/>
              </a:solidFill>
              <a:uFillTx/>
              <a:latin typeface="+mn-ea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2100" b="1" dirty="0">
              <a:solidFill>
                <a:schemeClr val="tx2"/>
              </a:solidFill>
              <a:uFillTx/>
              <a:latin typeface="+mn-ea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chemeClr val="tx2"/>
                </a:solidFill>
                <a:uFillTx/>
                <a:latin typeface="+mn-ea"/>
                <a:sym typeface="+mn-ea"/>
              </a:rPr>
              <a:t>因为磷含量是波动的。</a:t>
            </a:r>
            <a:endParaRPr lang="zh-CN" altLang="en-US" sz="2100" b="1" dirty="0">
              <a:solidFill>
                <a:schemeClr val="tx2"/>
              </a:solidFill>
              <a:uFillTx/>
              <a:latin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3"/>
          <p:cNvSpPr/>
          <p:nvPr>
            <p:custDataLst>
              <p:tags r:id="rId1"/>
            </p:custDataLst>
          </p:nvPr>
        </p:nvSpPr>
        <p:spPr>
          <a:xfrm>
            <a:off x="635" y="-12700"/>
            <a:ext cx="12196445" cy="48336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7" h="7612">
                <a:moveTo>
                  <a:pt x="0" y="0"/>
                </a:moveTo>
                <a:lnTo>
                  <a:pt x="19207" y="0"/>
                </a:lnTo>
                <a:lnTo>
                  <a:pt x="19207" y="2510"/>
                </a:lnTo>
                <a:lnTo>
                  <a:pt x="19132" y="2619"/>
                </a:lnTo>
                <a:cubicBezTo>
                  <a:pt x="17041" y="5636"/>
                  <a:pt x="13553" y="7612"/>
                  <a:pt x="9604" y="7612"/>
                </a:cubicBezTo>
                <a:cubicBezTo>
                  <a:pt x="5654" y="7612"/>
                  <a:pt x="2166" y="5636"/>
                  <a:pt x="75" y="2619"/>
                </a:cubicBezTo>
                <a:lnTo>
                  <a:pt x="0" y="25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607695" y="1546225"/>
            <a:ext cx="10982960" cy="4909820"/>
          </a:xfrm>
          <a:prstGeom prst="roundRect">
            <a:avLst>
              <a:gd name="adj" fmla="val 4773"/>
            </a:avLst>
          </a:prstGeom>
          <a:solidFill>
            <a:schemeClr val="bg2"/>
          </a:solidFill>
          <a:ln>
            <a:noFill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: 圆角 2"/>
          <p:cNvSpPr/>
          <p:nvPr>
            <p:custDataLst>
              <p:tags r:id="rId3"/>
            </p:custDataLst>
          </p:nvPr>
        </p:nvSpPr>
        <p:spPr>
          <a:xfrm>
            <a:off x="609600" y="1546225"/>
            <a:ext cx="10982960" cy="4909820"/>
          </a:xfrm>
          <a:prstGeom prst="roundRect">
            <a:avLst>
              <a:gd name="adj" fmla="val 4773"/>
            </a:avLst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rgbClr val="FFFFFF"/>
                </a:solidFill>
              </a:rPr>
              <a:t>看下几个典型配方工作液的镍磷浓度</a:t>
            </a: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5"/>
            </p:custDataLst>
          </p:nvPr>
        </p:nvGraphicFramePr>
        <p:xfrm>
          <a:off x="1828800" y="2286000"/>
          <a:ext cx="8737600" cy="3764280"/>
        </p:xfrm>
        <a:graphic>
          <a:graphicData uri="http://schemas.openxmlformats.org/drawingml/2006/table">
            <a:tbl>
              <a:tblPr firstRow="1">
                <a:tableStyleId>{E0C05D7A-DF20-4089-9357-A764C5DD8EBA}</a:tableStyleId>
              </a:tblPr>
              <a:tblGrid>
                <a:gridCol w="2184400"/>
                <a:gridCol w="2184400"/>
                <a:gridCol w="2184400"/>
                <a:gridCol w="2184400"/>
              </a:tblGrid>
              <a:tr h="627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项目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低磷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高磷</a:t>
                      </a:r>
                      <a:endParaRPr lang="zh-CN" altLang="en-US"/>
                    </a:p>
                  </a:txBody>
                  <a:tcPr/>
                </a:tc>
              </a:tr>
              <a:tr h="627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</a:tr>
              <a:tr h="627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次亚磷酸钠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</a:t>
                      </a:r>
                      <a:endParaRPr lang="en-US" altLang="zh-CN"/>
                    </a:p>
                  </a:txBody>
                  <a:tcPr/>
                </a:tc>
              </a:tr>
              <a:tr h="627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苹果酸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</a:tr>
              <a:tr h="627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乳酸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39</a:t>
                      </a:r>
                      <a:endParaRPr lang="en-US" altLang="zh-CN"/>
                    </a:p>
                  </a:txBody>
                  <a:tcPr/>
                </a:tc>
              </a:tr>
              <a:tr h="627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添加剂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微量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微量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微量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怎么控制磷含量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如何稳定控制磷含量</a:t>
            </a:r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"/>
            </p:custDataLst>
          </p:nvPr>
        </p:nvSpPr>
        <p:spPr>
          <a:xfrm flipH="1" flipV="1">
            <a:off x="4906645" y="4150360"/>
            <a:ext cx="5916930" cy="1888490"/>
          </a:xfrm>
          <a:custGeom>
            <a:avLst/>
            <a:gdLst>
              <a:gd name="connsiteX0" fmla="*/ 0 w 5907575"/>
              <a:gd name="connsiteY0" fmla="*/ 1888309 h 1888308"/>
              <a:gd name="connsiteX1" fmla="*/ 2197363 w 5907575"/>
              <a:gd name="connsiteY1" fmla="*/ 1888309 h 1888308"/>
              <a:gd name="connsiteX2" fmla="*/ 3273069 w 5907575"/>
              <a:gd name="connsiteY2" fmla="*/ 0 h 1888308"/>
              <a:gd name="connsiteX3" fmla="*/ 5907576 w 5907575"/>
              <a:gd name="connsiteY3" fmla="*/ 0 h 1888308"/>
              <a:gd name="connsiteX0-1" fmla="*/ 0 w 4942376"/>
              <a:gd name="connsiteY0-2" fmla="*/ 1907359 h 1907359"/>
              <a:gd name="connsiteX1-3" fmla="*/ 1232163 w 4942376"/>
              <a:gd name="connsiteY1-4" fmla="*/ 1888309 h 1907359"/>
              <a:gd name="connsiteX2-5" fmla="*/ 2307869 w 4942376"/>
              <a:gd name="connsiteY2-6" fmla="*/ 0 h 1907359"/>
              <a:gd name="connsiteX3-7" fmla="*/ 4942376 w 4942376"/>
              <a:gd name="connsiteY3-8" fmla="*/ 0 h 1907359"/>
              <a:gd name="connsiteX0-9" fmla="*/ 0 w 4936026"/>
              <a:gd name="connsiteY0-10" fmla="*/ 1881959 h 1888309"/>
              <a:gd name="connsiteX1-11" fmla="*/ 1225813 w 4936026"/>
              <a:gd name="connsiteY1-12" fmla="*/ 1888309 h 1888309"/>
              <a:gd name="connsiteX2-13" fmla="*/ 2301519 w 4936026"/>
              <a:gd name="connsiteY2-14" fmla="*/ 0 h 1888309"/>
              <a:gd name="connsiteX3-15" fmla="*/ 4936026 w 4936026"/>
              <a:gd name="connsiteY3-16" fmla="*/ 0 h 1888309"/>
              <a:gd name="connsiteX0-17" fmla="*/ 0 w 4936026"/>
              <a:gd name="connsiteY0-18" fmla="*/ 1896246 h 1896246"/>
              <a:gd name="connsiteX1-19" fmla="*/ 1225813 w 4936026"/>
              <a:gd name="connsiteY1-20" fmla="*/ 1888309 h 1896246"/>
              <a:gd name="connsiteX2-21" fmla="*/ 2301519 w 4936026"/>
              <a:gd name="connsiteY2-22" fmla="*/ 0 h 1896246"/>
              <a:gd name="connsiteX3-23" fmla="*/ 4936026 w 4936026"/>
              <a:gd name="connsiteY3-24" fmla="*/ 0 h 1896246"/>
              <a:gd name="connsiteX0-25" fmla="*/ 0 w 4926501"/>
              <a:gd name="connsiteY0-26" fmla="*/ 1886721 h 1888309"/>
              <a:gd name="connsiteX1-27" fmla="*/ 1216288 w 4926501"/>
              <a:gd name="connsiteY1-28" fmla="*/ 1888309 h 1888309"/>
              <a:gd name="connsiteX2-29" fmla="*/ 2291994 w 4926501"/>
              <a:gd name="connsiteY2-30" fmla="*/ 0 h 1888309"/>
              <a:gd name="connsiteX3-31" fmla="*/ 4926501 w 4926501"/>
              <a:gd name="connsiteY3-32" fmla="*/ 0 h 1888309"/>
              <a:gd name="connsiteX0-33" fmla="*/ 0 w 5713901"/>
              <a:gd name="connsiteY0-34" fmla="*/ 1886721 h 1888309"/>
              <a:gd name="connsiteX1-35" fmla="*/ 2003688 w 5713901"/>
              <a:gd name="connsiteY1-36" fmla="*/ 1888309 h 1888309"/>
              <a:gd name="connsiteX2-37" fmla="*/ 3079394 w 5713901"/>
              <a:gd name="connsiteY2-38" fmla="*/ 0 h 1888309"/>
              <a:gd name="connsiteX3-39" fmla="*/ 5713901 w 5713901"/>
              <a:gd name="connsiteY3-40" fmla="*/ 0 h 1888309"/>
              <a:gd name="connsiteX0-41" fmla="*/ 0 w 5917101"/>
              <a:gd name="connsiteY0-42" fmla="*/ 1880371 h 1888309"/>
              <a:gd name="connsiteX1-43" fmla="*/ 2206888 w 5917101"/>
              <a:gd name="connsiteY1-44" fmla="*/ 1888309 h 1888309"/>
              <a:gd name="connsiteX2-45" fmla="*/ 3282594 w 5917101"/>
              <a:gd name="connsiteY2-46" fmla="*/ 0 h 1888309"/>
              <a:gd name="connsiteX3-47" fmla="*/ 5917101 w 5917101"/>
              <a:gd name="connsiteY3-48" fmla="*/ 0 h 1888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17101" h="1888309">
                <a:moveTo>
                  <a:pt x="0" y="1880371"/>
                </a:moveTo>
                <a:lnTo>
                  <a:pt x="2206888" y="1888309"/>
                </a:lnTo>
                <a:lnTo>
                  <a:pt x="3282594" y="0"/>
                </a:lnTo>
                <a:lnTo>
                  <a:pt x="5917101" y="0"/>
                </a:lnTo>
              </a:path>
            </a:pathLst>
          </a:custGeom>
          <a:ln w="254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68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8" name="任意多边形: 形状 37"/>
          <p:cNvSpPr/>
          <p:nvPr>
            <p:custDataLst>
              <p:tags r:id="rId3"/>
            </p:custDataLst>
          </p:nvPr>
        </p:nvSpPr>
        <p:spPr>
          <a:xfrm flipH="1" flipV="1">
            <a:off x="2738120" y="4081780"/>
            <a:ext cx="8222615" cy="1562735"/>
          </a:xfrm>
          <a:custGeom>
            <a:avLst/>
            <a:gdLst>
              <a:gd name="connsiteX0" fmla="*/ 0 w 7638210"/>
              <a:gd name="connsiteY0" fmla="*/ 1425988 h 1425987"/>
              <a:gd name="connsiteX1" fmla="*/ 4674824 w 7638210"/>
              <a:gd name="connsiteY1" fmla="*/ 1425988 h 1425987"/>
              <a:gd name="connsiteX2" fmla="*/ 5507569 w 7638210"/>
              <a:gd name="connsiteY2" fmla="*/ 0 h 1425987"/>
              <a:gd name="connsiteX3" fmla="*/ 7638211 w 7638210"/>
              <a:gd name="connsiteY3" fmla="*/ 0 h 1425987"/>
              <a:gd name="connsiteX0-1" fmla="*/ 0 w 7841411"/>
              <a:gd name="connsiteY0-2" fmla="*/ 1432338 h 1432338"/>
              <a:gd name="connsiteX1-3" fmla="*/ 4878024 w 7841411"/>
              <a:gd name="connsiteY1-4" fmla="*/ 1425988 h 1432338"/>
              <a:gd name="connsiteX2-5" fmla="*/ 5710769 w 7841411"/>
              <a:gd name="connsiteY2-6" fmla="*/ 0 h 1432338"/>
              <a:gd name="connsiteX3-7" fmla="*/ 7841411 w 7841411"/>
              <a:gd name="connsiteY3-8" fmla="*/ 0 h 1432338"/>
              <a:gd name="connsiteX0-9" fmla="*/ 0 w 8222411"/>
              <a:gd name="connsiteY0-10" fmla="*/ 1432338 h 1432338"/>
              <a:gd name="connsiteX1-11" fmla="*/ 5259024 w 8222411"/>
              <a:gd name="connsiteY1-12" fmla="*/ 1425988 h 1432338"/>
              <a:gd name="connsiteX2-13" fmla="*/ 6091769 w 8222411"/>
              <a:gd name="connsiteY2-14" fmla="*/ 0 h 1432338"/>
              <a:gd name="connsiteX3-15" fmla="*/ 8222411 w 8222411"/>
              <a:gd name="connsiteY3-16" fmla="*/ 0 h 14323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222411" h="1432338">
                <a:moveTo>
                  <a:pt x="0" y="1432338"/>
                </a:moveTo>
                <a:lnTo>
                  <a:pt x="5259024" y="1425988"/>
                </a:lnTo>
                <a:lnTo>
                  <a:pt x="6091769" y="0"/>
                </a:lnTo>
                <a:lnTo>
                  <a:pt x="8222411" y="0"/>
                </a:lnTo>
              </a:path>
            </a:pathLst>
          </a:custGeom>
          <a:ln w="254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68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3" name="任意多边形: 形状 32"/>
          <p:cNvSpPr/>
          <p:nvPr>
            <p:custDataLst>
              <p:tags r:id="rId4"/>
            </p:custDataLst>
          </p:nvPr>
        </p:nvSpPr>
        <p:spPr>
          <a:xfrm flipH="1">
            <a:off x="3843020" y="1951990"/>
            <a:ext cx="5935980" cy="1888490"/>
          </a:xfrm>
          <a:custGeom>
            <a:avLst/>
            <a:gdLst>
              <a:gd name="connsiteX0" fmla="*/ 0 w 5907575"/>
              <a:gd name="connsiteY0" fmla="*/ 1888309 h 1888308"/>
              <a:gd name="connsiteX1" fmla="*/ 2197363 w 5907575"/>
              <a:gd name="connsiteY1" fmla="*/ 1888309 h 1888308"/>
              <a:gd name="connsiteX2" fmla="*/ 3273069 w 5907575"/>
              <a:gd name="connsiteY2" fmla="*/ 0 h 1888308"/>
              <a:gd name="connsiteX3" fmla="*/ 5907576 w 5907575"/>
              <a:gd name="connsiteY3" fmla="*/ 0 h 1888308"/>
              <a:gd name="connsiteX0-1" fmla="*/ 0 w 4942376"/>
              <a:gd name="connsiteY0-2" fmla="*/ 1907359 h 1907359"/>
              <a:gd name="connsiteX1-3" fmla="*/ 1232163 w 4942376"/>
              <a:gd name="connsiteY1-4" fmla="*/ 1888309 h 1907359"/>
              <a:gd name="connsiteX2-5" fmla="*/ 2307869 w 4942376"/>
              <a:gd name="connsiteY2-6" fmla="*/ 0 h 1907359"/>
              <a:gd name="connsiteX3-7" fmla="*/ 4942376 w 4942376"/>
              <a:gd name="connsiteY3-8" fmla="*/ 0 h 1907359"/>
              <a:gd name="connsiteX0-9" fmla="*/ 0 w 4936026"/>
              <a:gd name="connsiteY0-10" fmla="*/ 1881959 h 1888309"/>
              <a:gd name="connsiteX1-11" fmla="*/ 1225813 w 4936026"/>
              <a:gd name="connsiteY1-12" fmla="*/ 1888309 h 1888309"/>
              <a:gd name="connsiteX2-13" fmla="*/ 2301519 w 4936026"/>
              <a:gd name="connsiteY2-14" fmla="*/ 0 h 1888309"/>
              <a:gd name="connsiteX3-15" fmla="*/ 4936026 w 4936026"/>
              <a:gd name="connsiteY3-16" fmla="*/ 0 h 1888309"/>
              <a:gd name="connsiteX0-17" fmla="*/ 0 w 4936026"/>
              <a:gd name="connsiteY0-18" fmla="*/ 1896246 h 1896246"/>
              <a:gd name="connsiteX1-19" fmla="*/ 1225813 w 4936026"/>
              <a:gd name="connsiteY1-20" fmla="*/ 1888309 h 1896246"/>
              <a:gd name="connsiteX2-21" fmla="*/ 2301519 w 4936026"/>
              <a:gd name="connsiteY2-22" fmla="*/ 0 h 1896246"/>
              <a:gd name="connsiteX3-23" fmla="*/ 4936026 w 4936026"/>
              <a:gd name="connsiteY3-24" fmla="*/ 0 h 1896246"/>
              <a:gd name="connsiteX0-25" fmla="*/ 0 w 4926501"/>
              <a:gd name="connsiteY0-26" fmla="*/ 1886721 h 1888309"/>
              <a:gd name="connsiteX1-27" fmla="*/ 1216288 w 4926501"/>
              <a:gd name="connsiteY1-28" fmla="*/ 1888309 h 1888309"/>
              <a:gd name="connsiteX2-29" fmla="*/ 2291994 w 4926501"/>
              <a:gd name="connsiteY2-30" fmla="*/ 0 h 1888309"/>
              <a:gd name="connsiteX3-31" fmla="*/ 4926501 w 4926501"/>
              <a:gd name="connsiteY3-32" fmla="*/ 0 h 1888309"/>
              <a:gd name="connsiteX0-33" fmla="*/ 0 w 5669451"/>
              <a:gd name="connsiteY0-34" fmla="*/ 1886721 h 1888309"/>
              <a:gd name="connsiteX1-35" fmla="*/ 1959238 w 5669451"/>
              <a:gd name="connsiteY1-36" fmla="*/ 1888309 h 1888309"/>
              <a:gd name="connsiteX2-37" fmla="*/ 3034944 w 5669451"/>
              <a:gd name="connsiteY2-38" fmla="*/ 0 h 1888309"/>
              <a:gd name="connsiteX3-39" fmla="*/ 5669451 w 5669451"/>
              <a:gd name="connsiteY3-40" fmla="*/ 0 h 1888309"/>
              <a:gd name="connsiteX0-41" fmla="*/ 0 w 5917101"/>
              <a:gd name="connsiteY0-42" fmla="*/ 1893071 h 1893071"/>
              <a:gd name="connsiteX1-43" fmla="*/ 2206888 w 5917101"/>
              <a:gd name="connsiteY1-44" fmla="*/ 1888309 h 1893071"/>
              <a:gd name="connsiteX2-45" fmla="*/ 3282594 w 5917101"/>
              <a:gd name="connsiteY2-46" fmla="*/ 0 h 1893071"/>
              <a:gd name="connsiteX3-47" fmla="*/ 5917101 w 5917101"/>
              <a:gd name="connsiteY3-48" fmla="*/ 0 h 1893071"/>
              <a:gd name="connsiteX0-49" fmla="*/ 0 w 5936151"/>
              <a:gd name="connsiteY0-50" fmla="*/ 1886721 h 1888309"/>
              <a:gd name="connsiteX1-51" fmla="*/ 2225938 w 5936151"/>
              <a:gd name="connsiteY1-52" fmla="*/ 1888309 h 1888309"/>
              <a:gd name="connsiteX2-53" fmla="*/ 3301644 w 5936151"/>
              <a:gd name="connsiteY2-54" fmla="*/ 0 h 1888309"/>
              <a:gd name="connsiteX3-55" fmla="*/ 5936151 w 5936151"/>
              <a:gd name="connsiteY3-56" fmla="*/ 0 h 1888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36151" h="1888309">
                <a:moveTo>
                  <a:pt x="0" y="1886721"/>
                </a:moveTo>
                <a:lnTo>
                  <a:pt x="2225938" y="1888309"/>
                </a:lnTo>
                <a:lnTo>
                  <a:pt x="3301644" y="0"/>
                </a:lnTo>
                <a:lnTo>
                  <a:pt x="5936151" y="0"/>
                </a:lnTo>
              </a:path>
            </a:pathLst>
          </a:custGeom>
          <a:ln w="254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68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5"/>
            </p:custDataLst>
          </p:nvPr>
        </p:nvSpPr>
        <p:spPr>
          <a:xfrm flipH="1">
            <a:off x="1678305" y="2360295"/>
            <a:ext cx="8228965" cy="1555750"/>
          </a:xfrm>
          <a:custGeom>
            <a:avLst/>
            <a:gdLst>
              <a:gd name="connsiteX0" fmla="*/ 0 w 7638210"/>
              <a:gd name="connsiteY0" fmla="*/ 1425988 h 1425987"/>
              <a:gd name="connsiteX1" fmla="*/ 4674824 w 7638210"/>
              <a:gd name="connsiteY1" fmla="*/ 1425988 h 1425987"/>
              <a:gd name="connsiteX2" fmla="*/ 5507569 w 7638210"/>
              <a:gd name="connsiteY2" fmla="*/ 0 h 1425987"/>
              <a:gd name="connsiteX3" fmla="*/ 7638211 w 7638210"/>
              <a:gd name="connsiteY3" fmla="*/ 0 h 1425987"/>
              <a:gd name="connsiteX0-1" fmla="*/ 0 w 7841411"/>
              <a:gd name="connsiteY0-2" fmla="*/ 1432338 h 1432338"/>
              <a:gd name="connsiteX1-3" fmla="*/ 4878024 w 7841411"/>
              <a:gd name="connsiteY1-4" fmla="*/ 1425988 h 1432338"/>
              <a:gd name="connsiteX2-5" fmla="*/ 5710769 w 7841411"/>
              <a:gd name="connsiteY2-6" fmla="*/ 0 h 1432338"/>
              <a:gd name="connsiteX3-7" fmla="*/ 7841411 w 7841411"/>
              <a:gd name="connsiteY3-8" fmla="*/ 0 h 1432338"/>
              <a:gd name="connsiteX0-9" fmla="*/ 0 w 8228761"/>
              <a:gd name="connsiteY0-10" fmla="*/ 1438688 h 1438688"/>
              <a:gd name="connsiteX1-11" fmla="*/ 5265374 w 8228761"/>
              <a:gd name="connsiteY1-12" fmla="*/ 1425988 h 1438688"/>
              <a:gd name="connsiteX2-13" fmla="*/ 6098119 w 8228761"/>
              <a:gd name="connsiteY2-14" fmla="*/ 0 h 1438688"/>
              <a:gd name="connsiteX3-15" fmla="*/ 8228761 w 8228761"/>
              <a:gd name="connsiteY3-16" fmla="*/ 0 h 1438688"/>
              <a:gd name="connsiteX0-17" fmla="*/ 0 w 8228761"/>
              <a:gd name="connsiteY0-18" fmla="*/ 1419638 h 1425988"/>
              <a:gd name="connsiteX1-19" fmla="*/ 5265374 w 8228761"/>
              <a:gd name="connsiteY1-20" fmla="*/ 1425988 h 1425988"/>
              <a:gd name="connsiteX2-21" fmla="*/ 6098119 w 8228761"/>
              <a:gd name="connsiteY2-22" fmla="*/ 0 h 1425988"/>
              <a:gd name="connsiteX3-23" fmla="*/ 8228761 w 8228761"/>
              <a:gd name="connsiteY3-24" fmla="*/ 0 h 14259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228761" h="1425988">
                <a:moveTo>
                  <a:pt x="0" y="1419638"/>
                </a:moveTo>
                <a:lnTo>
                  <a:pt x="5265374" y="1425988"/>
                </a:lnTo>
                <a:lnTo>
                  <a:pt x="6098119" y="0"/>
                </a:lnTo>
                <a:lnTo>
                  <a:pt x="8228761" y="0"/>
                </a:lnTo>
              </a:path>
            </a:pathLst>
          </a:custGeom>
          <a:ln w="254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68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 flipH="1">
            <a:off x="1377950" y="3990975"/>
            <a:ext cx="9163050" cy="0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0" name="AutoShape 1"/>
          <p:cNvSpPr/>
          <p:nvPr>
            <p:custDataLst>
              <p:tags r:id="rId7"/>
            </p:custDataLst>
          </p:nvPr>
        </p:nvSpPr>
        <p:spPr bwMode="auto">
          <a:xfrm rot="12540000">
            <a:off x="9615805" y="3305175"/>
            <a:ext cx="1617980" cy="157607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 flip="none" rotWithShape="0">
            <a:gsLst>
              <a:gs pos="12000">
                <a:schemeClr val="accent1">
                  <a:lumMod val="40000"/>
                  <a:lumOff val="60000"/>
                </a:schemeClr>
              </a:gs>
              <a:gs pos="33000">
                <a:schemeClr val="accent1"/>
              </a:gs>
              <a:gs pos="71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63500" dist="190500" dir="2400000" sx="102000" sy="102000" algn="ctr" rotWithShape="0">
              <a:schemeClr val="accent1">
                <a:alpha val="15000"/>
              </a:schemeClr>
            </a:outerShdw>
          </a:effectLst>
        </p:spPr>
        <p:txBody>
          <a:bodyPr lIns="0" tIns="0" rIns="0" bIns="0"/>
          <a:lstStyle/>
          <a:p>
            <a:endParaRPr lang="en-US" kern="0">
              <a:solidFill>
                <a:prstClr val="black"/>
              </a:solidFill>
              <a:latin typeface="等线" panose="0201060003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AutoShape 1"/>
          <p:cNvSpPr/>
          <p:nvPr>
            <p:custDataLst>
              <p:tags r:id="rId8"/>
            </p:custDataLst>
          </p:nvPr>
        </p:nvSpPr>
        <p:spPr bwMode="auto">
          <a:xfrm rot="12540000">
            <a:off x="10029190" y="3648710"/>
            <a:ext cx="849630" cy="8274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图形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5599" y="3902400"/>
            <a:ext cx="286331" cy="249555"/>
          </a:xfrm>
          <a:prstGeom prst="rect">
            <a:avLst/>
          </a:prstGeom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4" name="正文"/>
          <p:cNvSpPr txBox="1"/>
          <p:nvPr>
            <p:custDataLst>
              <p:tags r:id="rId12"/>
            </p:custDataLst>
          </p:nvPr>
        </p:nvSpPr>
        <p:spPr>
          <a:xfrm flipH="1">
            <a:off x="4826635" y="2861628"/>
            <a:ext cx="1800225" cy="828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精准控制参数，温度，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pH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等，使用自动分析补加设备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5" name="标题"/>
          <p:cNvSpPr txBox="1"/>
          <p:nvPr>
            <p:custDataLst>
              <p:tags r:id="rId13"/>
            </p:custDataLst>
          </p:nvPr>
        </p:nvSpPr>
        <p:spPr>
          <a:xfrm flipH="1">
            <a:off x="4832350" y="2411413"/>
            <a:ext cx="179514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altLang="zh-CN" b="1" spc="300" dirty="0">
                <a:gradFill>
                  <a:gsLst>
                    <a:gs pos="36000">
                      <a:schemeClr val="accent1"/>
                    </a:gs>
                    <a:gs pos="99999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+mn-ea"/>
              </a:rPr>
              <a:t>2</a:t>
            </a:r>
            <a:endParaRPr lang="en-US" altLang="zh-CN" b="1" spc="300" dirty="0">
              <a:gradFill>
                <a:gsLst>
                  <a:gs pos="36000">
                    <a:schemeClr val="accent1"/>
                  </a:gs>
                  <a:gs pos="99999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+mn-ea"/>
            </a:endParaRPr>
          </a:p>
        </p:txBody>
      </p:sp>
      <p:sp>
        <p:nvSpPr>
          <p:cNvPr id="39" name="正文"/>
          <p:cNvSpPr txBox="1"/>
          <p:nvPr>
            <p:custDataLst>
              <p:tags r:id="rId14"/>
            </p:custDataLst>
          </p:nvPr>
        </p:nvSpPr>
        <p:spPr>
          <a:xfrm flipH="1">
            <a:off x="2103120" y="2861628"/>
            <a:ext cx="1800225" cy="828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配方固定，更改需报送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0" name="标题"/>
          <p:cNvSpPr txBox="1"/>
          <p:nvPr>
            <p:custDataLst>
              <p:tags r:id="rId15"/>
            </p:custDataLst>
          </p:nvPr>
        </p:nvSpPr>
        <p:spPr>
          <a:xfrm flipH="1">
            <a:off x="2107565" y="2411413"/>
            <a:ext cx="179514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altLang="zh-CN" b="1" spc="300" dirty="0">
                <a:gradFill>
                  <a:gsLst>
                    <a:gs pos="36000">
                      <a:schemeClr val="accent1"/>
                    </a:gs>
                    <a:gs pos="99999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+mn-ea"/>
              </a:rPr>
              <a:t>1</a:t>
            </a:r>
            <a:endParaRPr lang="en-US" altLang="zh-CN" b="1" spc="300" dirty="0">
              <a:gradFill>
                <a:gsLst>
                  <a:gs pos="36000">
                    <a:schemeClr val="accent1"/>
                  </a:gs>
                  <a:gs pos="99999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+mn-ea"/>
            </a:endParaRPr>
          </a:p>
        </p:txBody>
      </p:sp>
      <p:sp>
        <p:nvSpPr>
          <p:cNvPr id="43" name="正文"/>
          <p:cNvSpPr txBox="1"/>
          <p:nvPr>
            <p:custDataLst>
              <p:tags r:id="rId16"/>
            </p:custDataLst>
          </p:nvPr>
        </p:nvSpPr>
        <p:spPr>
          <a:xfrm flipH="1">
            <a:off x="5698490" y="4802823"/>
            <a:ext cx="1800225" cy="828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控制镀速更精准，后周期提高参数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4" name="标题"/>
          <p:cNvSpPr txBox="1"/>
          <p:nvPr>
            <p:custDataLst>
              <p:tags r:id="rId17"/>
            </p:custDataLst>
          </p:nvPr>
        </p:nvSpPr>
        <p:spPr>
          <a:xfrm flipH="1">
            <a:off x="5703570" y="4352608"/>
            <a:ext cx="179514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altLang="zh-CN" b="1" spc="300" dirty="0">
                <a:gradFill>
                  <a:gsLst>
                    <a:gs pos="36000">
                      <a:schemeClr val="accent1"/>
                    </a:gs>
                    <a:gs pos="99999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+mn-ea"/>
              </a:rPr>
              <a:t>5</a:t>
            </a:r>
            <a:endParaRPr lang="en-US" altLang="zh-CN" b="1" spc="300" dirty="0">
              <a:gradFill>
                <a:gsLst>
                  <a:gs pos="36000">
                    <a:schemeClr val="accent1"/>
                  </a:gs>
                  <a:gs pos="99999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+mn-ea"/>
            </a:endParaRPr>
          </a:p>
        </p:txBody>
      </p:sp>
      <p:sp>
        <p:nvSpPr>
          <p:cNvPr id="19" name="图形 15"/>
          <p:cNvSpPr/>
          <p:nvPr>
            <p:custDataLst>
              <p:tags r:id="rId18"/>
            </p:custDataLst>
          </p:nvPr>
        </p:nvSpPr>
        <p:spPr>
          <a:xfrm>
            <a:off x="958850" y="3020400"/>
            <a:ext cx="920750" cy="1969135"/>
          </a:xfrm>
          <a:custGeom>
            <a:avLst/>
            <a:gdLst>
              <a:gd name="connsiteX0" fmla="*/ 96537 w 1124449"/>
              <a:gd name="connsiteY0" fmla="*/ 17265 h 2405060"/>
              <a:gd name="connsiteX1" fmla="*/ 1094918 w 1124449"/>
              <a:gd name="connsiteY1" fmla="*/ 1119002 h 2405060"/>
              <a:gd name="connsiteX2" fmla="*/ 1095353 w 1124449"/>
              <a:gd name="connsiteY2" fmla="*/ 1271430 h 2405060"/>
              <a:gd name="connsiteX3" fmla="*/ 93063 w 1124449"/>
              <a:gd name="connsiteY3" fmla="*/ 2390538 h 2405060"/>
              <a:gd name="connsiteX4" fmla="*/ 21408 w 1124449"/>
              <a:gd name="connsiteY4" fmla="*/ 2347111 h 2405060"/>
              <a:gd name="connsiteX5" fmla="*/ 5775 w 1124449"/>
              <a:gd name="connsiteY5" fmla="*/ 70245 h 2405060"/>
              <a:gd name="connsiteX6" fmla="*/ 96537 w 1124449"/>
              <a:gd name="connsiteY6" fmla="*/ 17265 h 24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449" h="2405060">
                <a:moveTo>
                  <a:pt x="96537" y="17265"/>
                </a:moveTo>
                <a:lnTo>
                  <a:pt x="1094918" y="1119002"/>
                </a:lnTo>
                <a:cubicBezTo>
                  <a:pt x="1134002" y="1161994"/>
                  <a:pt x="1134437" y="1228003"/>
                  <a:pt x="1095353" y="1271430"/>
                </a:cubicBezTo>
                <a:lnTo>
                  <a:pt x="93063" y="2390538"/>
                </a:lnTo>
                <a:cubicBezTo>
                  <a:pt x="61361" y="2425713"/>
                  <a:pt x="4472" y="2391406"/>
                  <a:pt x="21408" y="2347111"/>
                </a:cubicBezTo>
                <a:cubicBezTo>
                  <a:pt x="171665" y="1954099"/>
                  <a:pt x="642846" y="1238425"/>
                  <a:pt x="5775" y="70245"/>
                </a:cubicBezTo>
                <a:cubicBezTo>
                  <a:pt x="-22018" y="19002"/>
                  <a:pt x="57453" y="-25728"/>
                  <a:pt x="96537" y="17265"/>
                </a:cubicBezTo>
                <a:close/>
              </a:path>
            </a:pathLst>
          </a:custGeom>
          <a:gradFill flip="none" rotWithShape="0">
            <a:gsLst>
              <a:gs pos="12000">
                <a:schemeClr val="accent1">
                  <a:lumMod val="40000"/>
                  <a:lumOff val="60000"/>
                </a:schemeClr>
              </a:gs>
              <a:gs pos="33000">
                <a:schemeClr val="accent1"/>
              </a:gs>
              <a:gs pos="71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63500" dist="190500" dir="2400000" sx="102000" sy="102000" algn="ctr" rotWithShape="0">
              <a:schemeClr val="accent1">
                <a:alpha val="15000"/>
              </a:schemeClr>
            </a:outerShdw>
          </a:effectLst>
        </p:spPr>
        <p:txBody>
          <a:bodyPr lIns="0" tIns="0" rIns="0" bIns="0"/>
          <a:lstStyle/>
          <a:p>
            <a:endParaRPr lang="zh-CN" altLang="en-US" kern="0">
              <a:solidFill>
                <a:prstClr val="black"/>
              </a:solidFill>
              <a:latin typeface="等线" panose="02010600030101010101" charset="-122"/>
              <a:cs typeface="Arial" panose="020B0604020202020204"/>
            </a:endParaRPr>
          </a:p>
        </p:txBody>
      </p:sp>
      <p:sp>
        <p:nvSpPr>
          <p:cNvPr id="4" name="正文"/>
          <p:cNvSpPr txBox="1"/>
          <p:nvPr>
            <p:custDataLst>
              <p:tags r:id="rId19"/>
            </p:custDataLst>
          </p:nvPr>
        </p:nvSpPr>
        <p:spPr>
          <a:xfrm flipH="1">
            <a:off x="7675245" y="2861628"/>
            <a:ext cx="1800225" cy="828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大件产品先预热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20"/>
            </p:custDataLst>
          </p:nvPr>
        </p:nvSpPr>
        <p:spPr>
          <a:xfrm flipH="1">
            <a:off x="7680325" y="2411413"/>
            <a:ext cx="179514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altLang="zh-CN" b="1" spc="300" dirty="0">
                <a:gradFill>
                  <a:gsLst>
                    <a:gs pos="36000">
                      <a:schemeClr val="accent1"/>
                    </a:gs>
                    <a:gs pos="99999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+mn-ea"/>
              </a:rPr>
              <a:t>3</a:t>
            </a:r>
            <a:endParaRPr lang="en-US" altLang="zh-CN" b="1" spc="300" dirty="0">
              <a:gradFill>
                <a:gsLst>
                  <a:gs pos="36000">
                    <a:schemeClr val="accent1"/>
                  </a:gs>
                  <a:gs pos="99999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+mn-ea"/>
            </a:endParaRPr>
          </a:p>
        </p:txBody>
      </p:sp>
      <p:sp>
        <p:nvSpPr>
          <p:cNvPr id="9" name="正文"/>
          <p:cNvSpPr txBox="1"/>
          <p:nvPr>
            <p:custDataLst>
              <p:tags r:id="rId21"/>
            </p:custDataLst>
          </p:nvPr>
        </p:nvSpPr>
        <p:spPr>
          <a:xfrm flipH="1">
            <a:off x="2998470" y="4802823"/>
            <a:ext cx="1800225" cy="828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打气或机械搅拌不能少，保证均匀性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标题"/>
          <p:cNvSpPr txBox="1"/>
          <p:nvPr>
            <p:custDataLst>
              <p:tags r:id="rId22"/>
            </p:custDataLst>
          </p:nvPr>
        </p:nvSpPr>
        <p:spPr>
          <a:xfrm flipH="1">
            <a:off x="3002915" y="4352608"/>
            <a:ext cx="179514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altLang="zh-CN" b="1" spc="300" dirty="0">
                <a:gradFill>
                  <a:gsLst>
                    <a:gs pos="36000">
                      <a:schemeClr val="accent1"/>
                    </a:gs>
                    <a:gs pos="99999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+mn-ea"/>
              </a:rPr>
              <a:t>4</a:t>
            </a:r>
            <a:endParaRPr lang="en-US" altLang="zh-CN" b="1" spc="300" dirty="0">
              <a:gradFill>
                <a:gsLst>
                  <a:gs pos="36000">
                    <a:schemeClr val="accent1"/>
                  </a:gs>
                  <a:gs pos="99999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+mn-ea"/>
            </a:endParaRPr>
          </a:p>
        </p:txBody>
      </p:sp>
    </p:spTree>
    <p:custDataLst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71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VALUE" val="30"/>
</p:tagLst>
</file>

<file path=ppt/tags/tag101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71"/>
  <p:tag name="KSO_WM_TEMPLATE_CATEGORY" val="custom"/>
  <p:tag name="KSO_WM_SLIDE_INDEX" val="1"/>
  <p:tag name="KSO_WM_SLIDE_ID" val="custom20235971_1"/>
  <p:tag name="KSO_WM_TEMPLATE_MASTER_TYPE" val="0"/>
  <p:tag name="KSO_WM_SLIDE_LAYOUT" val="a_f"/>
  <p:tag name="KSO_WM_SLIDE_LAYOUT_CNT" val="1_2"/>
</p:tagLst>
</file>

<file path=ppt/tags/tag1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添加章节标题"/>
  <p:tag name="KSO_WM_UNIT_TEXT_TYPE" val="1"/>
</p:tagLst>
</file>

<file path=ppt/tags/tag10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71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</p:tagLst>
</file>

<file path=ppt/tags/tag10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7"/>
  <p:tag name="KSO_WM_SLIDE_ID" val="custom20235971_7"/>
  <p:tag name="KSO_WM_TEMPLATE_MASTER_TYPE" val="0"/>
  <p:tag name="KSO_WM_SLIDE_LAYOUT" val="a_e"/>
  <p:tag name="KSO_WM_SLIDE_LAYOUT_CNT" val="1_1"/>
</p:tagLst>
</file>

<file path=ppt/tags/tag1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0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5971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VALUE" val="340"/>
  <p:tag name="KSO_WM_UNIT_PRESET_TEXT" val="单击此处添加文本"/>
  <p:tag name="KSO_WM_UNIT_TEXT_TYPE" val="1"/>
</p:tagLst>
</file>

<file path=ppt/tags/tag107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8"/>
  <p:tag name="KSO_WM_SLIDE_ID" val="custom20235971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5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1_5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4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1_4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5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2_5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4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2_4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5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3_5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4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3_4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6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2_6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3"/>
  <p:tag name="KSO_WM_UNIT_FILL_FORE_SCHEMECOLOR_INDEX_BRIGHTNESS" val="0.75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6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3_6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3"/>
  <p:tag name="KSO_WM_UNIT_FILL_FORE_SCHEMECOLOR_INDEX_BRIGHTNESS" val="0.75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i*1_1"/>
  <p:tag name="KSO_WM_TEMPLATE_CATEGORY" val="diagram"/>
  <p:tag name="KSO_WM_TEMPLATE_INDEX" val="20234406"/>
  <p:tag name="KSO_WM_UNIT_LAYERLEVEL" val="1_1"/>
  <p:tag name="KSO_WM_TAG_VERSION" val="3.0"/>
  <p:tag name="KSO_WM_UNIT_TYPE" val="m_i"/>
  <p:tag name="KSO_WM_UNIT_INDEX" val="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.6499999761581421,&quot;colorType&quot;:1,&quot;foreColorIndex&quot;:13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3"/>
  <p:tag name="KSO_WM_UNIT_FILL_FORE_SCHEMECOLOR_INDEX_BRIGHTNESS" val="0.65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6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1_6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3"/>
  <p:tag name="KSO_WM_UNIT_FILL_FORE_SCHEMECOLOR_INDEX_BRIGHTNESS" val="0.75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1_1"/>
  <p:tag name="KSO_WM_TEMPLATE_CATEGORY" val="diagram"/>
  <p:tag name="KSO_WM_TEMPLATE_INDEX" val="20234406"/>
  <p:tag name="KSO_WM_UNIT_LAYERLEVEL" val="1_1_1"/>
  <p:tag name="KSO_WM_TAG_VERSION" val="3.0"/>
  <p:tag name="KSO_WM_UNIT_VALUE" val="127*144"/>
  <p:tag name="KSO_WM_UNIT_TYPE" val="m_h_x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2_1"/>
  <p:tag name="KSO_WM_TEMPLATE_CATEGORY" val="diagram"/>
  <p:tag name="KSO_WM_TEMPLATE_INDEX" val="20234406"/>
  <p:tag name="KSO_WM_UNIT_LAYERLEVEL" val="1_1_1"/>
  <p:tag name="KSO_WM_TAG_VERSION" val="3.0"/>
  <p:tag name="KSO_WM_UNIT_VALUE" val="132*129"/>
  <p:tag name="KSO_WM_UNIT_TYPE" val="m_h_x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3_1"/>
  <p:tag name="KSO_WM_TEMPLATE_CATEGORY" val="diagram"/>
  <p:tag name="KSO_WM_TEMPLATE_INDEX" val="20234406"/>
  <p:tag name="KSO_WM_UNIT_LAYERLEVEL" val="1_1_1"/>
  <p:tag name="KSO_WM_TAG_VERSION" val="3.0"/>
  <p:tag name="KSO_WM_UNIT_VALUE" val="107*144"/>
  <p:tag name="KSO_WM_UNIT_TYPE" val="m_h_x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3_1"/>
  <p:tag name="KSO_WM_TEMPLATE_CATEGORY" val="diagram"/>
  <p:tag name="KSO_WM_TEMPLATE_INDEX" val="20234406"/>
  <p:tag name="KSO_WM_UNIT_LAYERLEVEL" val="1_1_1"/>
  <p:tag name="KSO_WM_TAG_VERSION" val="3.0"/>
  <p:tag name="KSO_WM_UNIT_SUBTYPE" val="a"/>
  <p:tag name="KSO_WM_UNIT_NOCLEAR" val="0"/>
  <p:tag name="KSO_WM_UNIT_VALUE" val="80"/>
  <p:tag name="KSO_WM_UNIT_TYPE" val="m_h_f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文字是您思想的提炼，简明扼要地阐述您的观点根据需要可酌情增减文字，以便观者能够准确地理解您所传达的思想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3"/>
  <p:tag name="KSO_WM_TEMPLATE_CATEGORY" val="diagram"/>
  <p:tag name="KSO_WM_TEMPLATE_INDEX" val="20234406"/>
  <p:tag name="KSO_WM_UNIT_LAYERLEVEL" val="1_1_1"/>
  <p:tag name="KSO_WM_TAG_VERSION" val="3.0"/>
  <p:tag name="KSO_WM_UNIT_SUBTYPE" val="nb"/>
  <p:tag name="KSO_WM_UNIT_TYPE" val="m_h_i"/>
  <p:tag name="KSO_WM_UNIT_INDEX" val="1_3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2_1"/>
  <p:tag name="KSO_WM_TEMPLATE_CATEGORY" val="diagram"/>
  <p:tag name="KSO_WM_TEMPLATE_INDEX" val="20234406"/>
  <p:tag name="KSO_WM_UNIT_LAYERLEVEL" val="1_1_1"/>
  <p:tag name="KSO_WM_TAG_VERSION" val="3.0"/>
  <p:tag name="KSO_WM_UNIT_SUBTYPE" val="a"/>
  <p:tag name="KSO_WM_UNIT_NOCLEAR" val="0"/>
  <p:tag name="KSO_WM_UNIT_VALUE" val="80"/>
  <p:tag name="KSO_WM_UNIT_TYPE" val="m_h_f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根据需要可酌情增减文字，以便观者能够准确地理解您所传达的思想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3"/>
  <p:tag name="KSO_WM_TEMPLATE_CATEGORY" val="diagram"/>
  <p:tag name="KSO_WM_TEMPLATE_INDEX" val="20234406"/>
  <p:tag name="KSO_WM_UNIT_LAYERLEVEL" val="1_1_1"/>
  <p:tag name="KSO_WM_TAG_VERSION" val="3.0"/>
  <p:tag name="KSO_WM_UNIT_SUBTYPE" val="nb"/>
  <p:tag name="KSO_WM_UNIT_TYPE" val="m_h_i"/>
  <p:tag name="KSO_WM_UNIT_INDEX" val="1_2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1_1"/>
  <p:tag name="KSO_WM_TEMPLATE_CATEGORY" val="diagram"/>
  <p:tag name="KSO_WM_TEMPLATE_INDEX" val="20234406"/>
  <p:tag name="KSO_WM_UNIT_LAYERLEVEL" val="1_1_1"/>
  <p:tag name="KSO_WM_TAG_VERSION" val="3.0"/>
  <p:tag name="KSO_WM_UNIT_SUBTYPE" val="a"/>
  <p:tag name="KSO_WM_UNIT_NOCLEAR" val="0"/>
  <p:tag name="KSO_WM_UNIT_VALUE" val="80"/>
  <p:tag name="KSO_WM_UNIT_TYPE" val="m_h_f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文字是您思想的提炼，简明扼要地阐述您的观点根据需要可酌情增减文字，以便观者能够准确地理解您所传达的思想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3"/>
  <p:tag name="KSO_WM_TEMPLATE_CATEGORY" val="diagram"/>
  <p:tag name="KSO_WM_TEMPLATE_INDEX" val="20234406"/>
  <p:tag name="KSO_WM_UNIT_LAYERLEVEL" val="1_1_1"/>
  <p:tag name="KSO_WM_TAG_VERSION" val="3.0"/>
  <p:tag name="KSO_WM_UNIT_SUBTYPE" val="nb"/>
  <p:tag name="KSO_WM_UNIT_TYPE" val="m_h_i"/>
  <p:tag name="KSO_WM_UNIT_INDEX" val="1_1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2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3_2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2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2_2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2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1_2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1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1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1"/>
  <p:tag name="KSO_WM_TEMPLATE_CATEGORY" val="diagram"/>
  <p:tag name="KSO_WM_TEMPLATE_INDEX" val="20234406"/>
  <p:tag name="KSO_WM_UNIT_LAYERLEVEL" val="1_1_1"/>
  <p:tag name="KSO_WM_TAG_VERSION" val="3.0"/>
  <p:tag name="KSO_WM_UNIT_TYPE" val="m_h_i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58.7333984375,&quot;left&quot;:113.54581517016796,&quot;top&quot;:68.66806456077757,&quot;width&quot;:777.04986572265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a*1"/>
  <p:tag name="KSO_WM_TEMPLATE_CATEGORY" val="diagram"/>
  <p:tag name="KSO_WM_TEMPLATE_INDEX" val="2023440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VALUE" val="28"/>
  <p:tag name="KSO_WM_DIAGRAM_GROUP_CODE" val="m1-1"/>
  <p:tag name="KSO_WM_UNIT_TEXT_TYPE" val="1"/>
  <p:tag name="KSO_WM_UNIT_PRESET_TEXT" val="单击此处添加&#13;标题内容"/>
  <p:tag name="KSO_WM_UNIT_TEXT_FILL_FORE_SCHEMECOLOR_INDEX" val="13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SLIDE_ID" val="diagram20234406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3"/>
  <p:tag name="KSO_WM_SLIDE_INDEX" val="1"/>
  <p:tag name="KSO_WM_SLIDE_SIZE" val="767.035*379.917"/>
  <p:tag name="KSO_WM_SLIDE_POSITION" val="118.553*108.076"/>
  <p:tag name="KSO_WM_TAG_VERSION" val="3.0"/>
  <p:tag name="KSO_WM_BEAUTIFY_FLAG" val="#wm#"/>
  <p:tag name="KSO_WM_TEMPLATE_CATEGORY" val="custom"/>
  <p:tag name="KSO_WM_TEMPLATE_INDEX" val="20235971"/>
  <p:tag name="KSO_WM_SLIDE_LAYOUT" val="a_m"/>
  <p:tag name="KSO_WM_SLIDE_LAYOUT_CNT" val="1_1"/>
  <p:tag name="KSO_WM_DIAGRAM_GROUP_CODE" val="m1-1"/>
  <p:tag name="KSO_WM_SLIDE_DIAGTYPE" val="m"/>
</p:tagLst>
</file>

<file path=ppt/tags/tag1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添加章节标题"/>
  <p:tag name="KSO_WM_UNIT_TEXT_TYPE" val="1"/>
</p:tagLst>
</file>

<file path=ppt/tags/tag13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71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</p:tagLst>
</file>

<file path=ppt/tags/tag137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7"/>
  <p:tag name="KSO_WM_SLIDE_ID" val="custom20235971_7"/>
  <p:tag name="KSO_WM_TEMPLATE_MASTER_TYPE" val="0"/>
  <p:tag name="KSO_WM_SLIDE_LAYOUT" val="a_e"/>
  <p:tag name="KSO_WM_SLIDE_LAYOUT_CNT" val="1_1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729_1*a*1"/>
  <p:tag name="KSO_WM_TEMPLATE_CATEGORY" val="custom"/>
  <p:tag name="KSO_WM_TEMPLATE_INDEX" val="20231729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页面的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729_1*i*1"/>
  <p:tag name="KSO_WM_TEMPLATE_CATEGORY" val="custom"/>
  <p:tag name="KSO_WM_TEMPLATE_INDEX" val="2023172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VALUE" val="1040*10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29_1*d*1"/>
  <p:tag name="KSO_WM_TEMPLATE_CATEGORY" val="custom"/>
  <p:tag name="KSO_WM_TEMPLATE_INDEX" val="20231729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45_2*l_i*1_1"/>
  <p:tag name="KSO_WM_TEMPLATE_CATEGORY" val="diagram"/>
  <p:tag name="KSO_WM_TEMPLATE_INDEX" val="20235545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VIRTUALLY_FRAME" val="{&quot;height&quot;:360.79998779296875,&quot;left&quot;:359.9555146945742,&quot;top&quot;:132.22500610351562,&quot;width&quot;:552.59448242187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545_2*l_h_a*1_1_1"/>
  <p:tag name="KSO_WM_TEMPLATE_CATEGORY" val="diagram"/>
  <p:tag name="KSO_WM_TEMPLATE_INDEX" val="2023554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9998779296875,&quot;left&quot;:359.9555146945742,&quot;top&quot;:132.22500610351562,&quot;width&quot;:552.59448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3.xml><?xml version="1.0" encoding="utf-8"?>
<p:tagLst xmlns:p="http://schemas.openxmlformats.org/presentationml/2006/main">
  <p:tag name="KSO_WM_SLIDE_ID" val="custom2023172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5971"/>
  <p:tag name="KSO_WM_SLIDE_TYPE" val="text"/>
  <p:tag name="KSO_WM_SLIDE_SUBTYPE" val="picTxt"/>
  <p:tag name="KSO_WM_SLIDE_SIZE" val="552.195*360.15"/>
  <p:tag name="KSO_WM_SLIDE_POSITION" val="360.156*132.5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472_1*i*1"/>
  <p:tag name="KSO_WM_TEMPLATE_CATEGORY" val="custom"/>
  <p:tag name="KSO_WM_TEMPLATE_INDEX" val="20234472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472_1*i*2"/>
  <p:tag name="KSO_WM_TEMPLATE_CATEGORY" val="custom"/>
  <p:tag name="KSO_WM_TEMPLATE_INDEX" val="20234472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472_1*i*3"/>
  <p:tag name="KSO_WM_TEMPLATE_CATEGORY" val="custom"/>
  <p:tag name="KSO_WM_TEMPLATE_INDEX" val="20234472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472_1*a*1"/>
  <p:tag name="KSO_WM_TEMPLATE_CATEGORY" val="custom"/>
  <p:tag name="KSO_WM_TEMPLATE_INDEX" val="20234472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48.xml><?xml version="1.0" encoding="utf-8"?>
<p:tagLst xmlns:p="http://schemas.openxmlformats.org/presentationml/2006/main">
  <p:tag name="TABLE_ENDDRAG_ORIGIN_RECT" val="687*296"/>
  <p:tag name="TABLE_ENDDRAG_RECT" val="144*180*687*296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  <p:tag name="KSO_WM_SLIDE_ID" val="custom20234472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SLIDE_LAYOUT" val="a_f_β"/>
  <p:tag name="KSO_WM_SLIDE_LAYOUT_CNT" val="1_1_1"/>
  <p:tag name="KSO_WM_SLIDE_TYPE" val="text"/>
  <p:tag name="KSO_WM_SLIDE_SUBTYPE" val="picTxt"/>
  <p:tag name="KSO_WM_SLIDE_SIZE" val="960*508"/>
  <p:tag name="KSO_WM_SLIDE_POSITION" val="0*-1"/>
  <p:tag name="resource_record_key" val="{&quot;29&quot;:[50000097,50000213],&quot;65&quot;:[20235971]}"/>
</p:tagLst>
</file>

<file path=ppt/tags/tag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添加章节标题"/>
  <p:tag name="KSO_WM_UNIT_TEXT_TYPE" val="1"/>
</p:tagLst>
</file>

<file path=ppt/tags/tag15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71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</p:tagLst>
</file>

<file path=ppt/tags/tag15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7"/>
  <p:tag name="KSO_WM_SLIDE_ID" val="custom20235971_7"/>
  <p:tag name="KSO_WM_TEMPLATE_MASTER_TYPE" val="0"/>
  <p:tag name="KSO_WM_SLIDE_LAYOUT" val="a_e"/>
  <p:tag name="KSO_WM_SLIDE_LAYOUT_CNT" val="1_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a*1"/>
  <p:tag name="KSO_WM_TEMPLATE_CATEGORY" val="diagram"/>
  <p:tag name="KSO_WM_TEMPLATE_INDEX" val="2023691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6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h_i*1_4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46799999475479126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h_i*1_2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46799999475479126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h_i*1_3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46799999475479126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h_i*1_1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46799999475479126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i*1_1"/>
  <p:tag name="KSO_WM_TEMPLATE_CATEGORY" val="diagram"/>
  <p:tag name="KSO_WM_TEMPLATE_INDEX" val="20236917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i*1_2"/>
  <p:tag name="KSO_WM_TEMPLATE_CATEGORY" val="diagram"/>
  <p:tag name="KSO_WM_TEMPLATE_INDEX" val="20236917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gradient&quot;:[{&quot;brightness&quot;:0.6000000238418579,&quot;colorType&quot;:1,&quot;foreColorIndex&quot;:5,&quot;pos&quot;:0.11999999731779099,&quot;transparency&quot;:0},{&quot;brightness&quot;:0,&quot;colorType&quot;:1,&quot;foreColorIndex&quot;:5,&quot;pos&quot;:0.33000001311302185,&quot;transparency&quot;:0},{&quot;brightness&quot;:-0.25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USESOURCEFORMAT_APPLY" val="0"/>
</p:tagLst>
</file>

<file path=ppt/tags/tag1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i*1_3"/>
  <p:tag name="KSO_WM_TEMPLATE_CATEGORY" val="diagram"/>
  <p:tag name="KSO_WM_TEMPLATE_INDEX" val="20236917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x*1_1"/>
  <p:tag name="KSO_WM_TEMPLATE_CATEGORY" val="diagram"/>
  <p:tag name="KSO_WM_TEMPLATE_INDEX" val="20236917"/>
  <p:tag name="KSO_WM_UNIT_LAYERLEVEL" val="1_1"/>
  <p:tag name="KSO_WM_TAG_VERSION" val="3.0"/>
  <p:tag name="KSO_WM_BEAUTIFY_FLAG" val="#wm#"/>
  <p:tag name="KSO_WM_DIAGRAM_GROUP_CODE" val="l1-1"/>
  <p:tag name="KSO_WM_UNIT_TYPE" val="l_x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UNIT_VALUE" val="69*79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SHADOW_SCHEMECOLOR_INDEX" val="5"/>
  <p:tag name="KSO_WM_UNIT_USESOURCEFORMAT_APPLY" val="0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6917_4*l_h_f*1_3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6917_4*l_h_a*1_3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3"/>
  <p:tag name="KSO_WM_UNIT_TEXT_FILL_TYPE" val="3"/>
  <p:tag name="KSO_WM_UNIT_TEXT_TYPE" val="1"/>
  <p:tag name="KSO_WM_UNIT_USESOURCEFORMAT_APPLY" val="0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6917_4*l_h_f*1_1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6917_4*l_h_a*1_1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3"/>
  <p:tag name="KSO_WM_UNIT_TEXT_FILL_TYPE" val="3"/>
  <p:tag name="KSO_WM_UNIT_TEXT_TYPE" val="1"/>
  <p:tag name="KSO_WM_UNIT_USESOURCEFORMAT_APPLY" val="0"/>
</p:tagLst>
</file>

<file path=ppt/tags/tag1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6917_4*l_h_f*1_4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6917_4*l_h_a*1_4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3"/>
  <p:tag name="KSO_WM_UNIT_TEXT_FILL_TYPE" val="3"/>
  <p:tag name="KSO_WM_UNIT_TEXT_TYPE" val="1"/>
  <p:tag name="KSO_WM_UNIT_USESOURCEFORMAT_APPLY" val="0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7_4*l_i*1_4"/>
  <p:tag name="KSO_WM_TEMPLATE_CATEGORY" val="diagram"/>
  <p:tag name="KSO_WM_TEMPLATE_INDEX" val="20236917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gradient&quot;:[{&quot;brightness&quot;:0.6000000238418579,&quot;colorType&quot;:1,&quot;foreColorIndex&quot;:5,&quot;pos&quot;:0.11999999731779099,&quot;transparency&quot;:0},{&quot;brightness&quot;:0,&quot;colorType&quot;:1,&quot;foreColorIndex&quot;:5,&quot;pos&quot;:0.33000001311302185,&quot;transparency&quot;:0},{&quot;brightness&quot;:-0.25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USESOURCEFORMAT_APPLY" val="0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6917_4*l_h_f*1_5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6917_4*l_h_a*1_5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3"/>
  <p:tag name="KSO_WM_UNIT_TEXT_FILL_TYPE" val="3"/>
  <p:tag name="KSO_WM_UNIT_TEXT_TYPE" val="1"/>
  <p:tag name="KSO_WM_UNIT_USESOURCEFORMAT_APPLY" val="0"/>
</p:tagLst>
</file>

<file path=ppt/tags/tag1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6917_4*l_h_f*1_2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6917_4*l_h_a*1_2_1"/>
  <p:tag name="KSO_WM_TEMPLATE_CATEGORY" val="diagram"/>
  <p:tag name="KSO_WM_TEMPLATE_INDEX" val="2023691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1.8,&quot;left&quot;:75.5,&quot;top&quot;:153.7,&quot;width&quot;:831.145712281064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3"/>
  <p:tag name="KSO_WM_UNIT_TEXT_FILL_TYPE" val="3"/>
  <p:tag name="KSO_WM_UNIT_TEXT_TYPE" val="1"/>
  <p:tag name="KSO_WM_UNIT_USESOURCEFORMAT_APPLY" val="0"/>
</p:tagLst>
</file>

<file path=ppt/tags/tag173.xml><?xml version="1.0" encoding="utf-8"?>
<p:tagLst xmlns:p="http://schemas.openxmlformats.org/presentationml/2006/main">
  <p:tag name="KSO_WM_SLIDE_ID" val="diagram20236917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custom"/>
  <p:tag name="KSO_WM_TEMPLATE_INDEX" val="20235971"/>
  <p:tag name="KSO_WM_SLIDE_LAYOUT" val="a_l"/>
  <p:tag name="KSO_WM_SLIDE_LAYOUT_CNT" val="1_1"/>
  <p:tag name="KSO_WM_SLIDE_TYPE" val="text"/>
  <p:tag name="KSO_WM_SLIDE_SUBTYPE" val="diag"/>
  <p:tag name="KSO_WM_SLIDE_SIZE" val="809.05*321.8"/>
  <p:tag name="KSO_WM_SLIDE_POSITION" val="75.5*153.7"/>
  <p:tag name="KSO_WM_DIAGRAM_GROUP_CODE" val="l1-1"/>
  <p:tag name="KSO_WM_SLIDE_DIAGTYPE" val="l"/>
</p:tagLst>
</file>

<file path=ppt/tags/tag1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</p:tagLst>
</file>

<file path=ppt/tags/tag175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ID" val="custom20235971_9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VALUE" val="30"/>
</p:tagLst>
</file>

<file path=ppt/tags/tag17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71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VALUE" val="30"/>
</p:tagLst>
</file>

<file path=ppt/tags/tag177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9"/>
  <p:tag name="KSO_WM_SLIDE_ID" val="custom20235971_9"/>
  <p:tag name="KSO_WM_TEMPLATE_MASTER_TYPE" val="0"/>
  <p:tag name="KSO_WM_SLIDE_LAYOUT" val="a_f"/>
  <p:tag name="KSO_WM_SLIDE_LAYOUT_CNT" val="1_2"/>
</p:tagLst>
</file>

<file path=ppt/tags/tag178.xml><?xml version="1.0" encoding="utf-8"?>
<p:tagLst xmlns:p="http://schemas.openxmlformats.org/presentationml/2006/main">
  <p:tag name="resource_record_key" val="{&quot;29&quot;:[50000097,50000213],&quot;65&quot;:[20235971]}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9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1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71"/>
</p:tagLst>
</file>

<file path=ppt/tags/tag9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71"/>
</p:tagLst>
</file>

<file path=ppt/tags/tag9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71"/>
  <p:tag name="KSO_WM_TEMPLATE_CATEGORY" val="custom"/>
  <p:tag name="KSO_WM_TEMPLATE_MASTER_TYPE" val="0"/>
</p:tagLst>
</file>

<file path=ppt/tags/tag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单击此处&#10;添加文档标题"/>
  <p:tag name="KSO_WM_UNIT_TEXT_TYPE" val="1"/>
</p:tagLst>
</file>

<file path=ppt/tags/tag99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ID" val="custom20235971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VALUE" val="3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325-1">
      <a:dk1>
        <a:srgbClr val="333333"/>
      </a:dk1>
      <a:lt1>
        <a:sysClr val="window" lastClr="FFFFFF"/>
      </a:lt1>
      <a:dk2>
        <a:srgbClr val="000000"/>
      </a:dk2>
      <a:lt2>
        <a:srgbClr val="E7F3FD"/>
      </a:lt2>
      <a:accent1>
        <a:srgbClr val="84C1F4"/>
      </a:accent1>
      <a:accent2>
        <a:srgbClr val="1A48D8"/>
      </a:accent2>
      <a:accent3>
        <a:srgbClr val="C299D9"/>
      </a:accent3>
      <a:accent4>
        <a:srgbClr val="766BC9"/>
      </a:accent4>
      <a:accent5>
        <a:srgbClr val="FAC348"/>
      </a:accent5>
      <a:accent6>
        <a:srgbClr val="F88A20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WPS 演示</Application>
  <PresentationFormat>宽屏</PresentationFormat>
  <Paragraphs>137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江城圆体 400W</vt:lpstr>
      <vt:lpstr>等线</vt:lpstr>
      <vt:lpstr>Arial</vt:lpstr>
      <vt:lpstr>微软雅黑</vt:lpstr>
      <vt:lpstr>Arial Unicode MS</vt:lpstr>
      <vt:lpstr>Calibri</vt:lpstr>
      <vt:lpstr>WPS</vt:lpstr>
      <vt:lpstr>Office 主题​​</vt:lpstr>
      <vt:lpstr>镀层的磷含量和镀液磷含量有关系吗？</vt:lpstr>
      <vt:lpstr>磷含量到底与什么有关</vt:lpstr>
      <vt:lpstr>化学镍磷共沉积理论</vt:lpstr>
      <vt:lpstr>总结一下磷含量与哪些条件关系最大</vt:lpstr>
      <vt:lpstr>为什么有人要测镀液的磷含量</vt:lpstr>
      <vt:lpstr>为了有数据可监控</vt:lpstr>
      <vt:lpstr>看下几个典型配方工作液的镍磷浓度</vt:lpstr>
      <vt:lpstr>怎么控制磷含量</vt:lpstr>
      <vt:lpstr>如何稳定控制磷含量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5</cp:revision>
  <dcterms:created xsi:type="dcterms:W3CDTF">2023-08-09T12:44:00Z</dcterms:created>
  <dcterms:modified xsi:type="dcterms:W3CDTF">2025-08-25T09:30:17Z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5C862DC1666E4788AA4C166C3B747504_12</vt:lpwstr>
  </property>
</Properties>
</file>