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60" r:id="rId5"/>
    <p:sldId id="263" r:id="rId7"/>
    <p:sldId id="264" r:id="rId8"/>
    <p:sldId id="266" r:id="rId9"/>
    <p:sldId id="267" r:id="rId10"/>
    <p:sldId id="269" r:id="rId11"/>
    <p:sldId id="270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chuying" initials="k" lastIdx="1" clrIdx="0"/>
  <p:cmAuthor id="1483810881" name="WPS_1679281038" initials="W" lastIdx="1" clrIdx="2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33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png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2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image" Target="../media/image5.png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image" Target="../media/image2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68.xml"/><Relationship Id="rId7" Type="http://schemas.openxmlformats.org/officeDocument/2006/relationships/image" Target="../media/image2.png"/><Relationship Id="rId6" Type="http://schemas.openxmlformats.org/officeDocument/2006/relationships/tags" Target="../tags/tag67.xml"/><Relationship Id="rId5" Type="http://schemas.openxmlformats.org/officeDocument/2006/relationships/image" Target="../media/image1.pn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image" Target="../media/image4.png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635" y="0"/>
            <a:ext cx="12192000" cy="68573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r="7824" b="5097"/>
          <a:stretch>
            <a:fillRect/>
          </a:stretch>
        </p:blipFill>
        <p:spPr>
          <a:xfrm>
            <a:off x="0" y="-635"/>
            <a:ext cx="1216533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" y="762635"/>
            <a:ext cx="12186920" cy="60953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863600"/>
            <a:ext cx="12186285" cy="5994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799465"/>
            <a:ext cx="12192000" cy="6057900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11"/>
            </p:custDataLst>
          </p:nvPr>
        </p:nvSpPr>
        <p:spPr>
          <a:xfrm>
            <a:off x="0" y="1770380"/>
            <a:ext cx="12191365" cy="2689860"/>
          </a:xfrm>
          <a:prstGeom prst="rect">
            <a:avLst/>
          </a:prstGeom>
          <a:gradFill>
            <a:gsLst>
              <a:gs pos="77081">
                <a:schemeClr val="accent2">
                  <a:alpha val="40000"/>
                </a:schemeClr>
              </a:gs>
              <a:gs pos="31188">
                <a:schemeClr val="accent2">
                  <a:alpha val="40000"/>
                </a:schemeClr>
              </a:gs>
              <a:gs pos="57000">
                <a:schemeClr val="accent2"/>
              </a:gs>
              <a:gs pos="3670">
                <a:schemeClr val="accent2">
                  <a:alpha val="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 userDrawn="1">
            <p:custDataLst>
              <p:tags r:id="rId12"/>
            </p:custDataLst>
          </p:nvPr>
        </p:nvCxnSpPr>
        <p:spPr>
          <a:xfrm>
            <a:off x="1940560" y="3316165"/>
            <a:ext cx="8310880" cy="0"/>
          </a:xfrm>
          <a:prstGeom prst="line">
            <a:avLst/>
          </a:prstGeom>
          <a:ln w="25400">
            <a:gradFill>
              <a:gsLst>
                <a:gs pos="8257">
                  <a:srgbClr val="46CFD9">
                    <a:alpha val="0"/>
                  </a:srgbClr>
                </a:gs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46CFD9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  <p:custDataLst>
              <p:tags r:id="rId13"/>
            </p:custDataLst>
          </p:nvPr>
        </p:nvSpPr>
        <p:spPr>
          <a:xfrm>
            <a:off x="438150" y="1315720"/>
            <a:ext cx="11283950" cy="1800225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7200">
                <a:solidFill>
                  <a:srgbClr val="FFFFFF"/>
                </a:solidFill>
                <a:latin typeface="+mj-lt"/>
                <a:ea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4656180" y="3659320"/>
            <a:ext cx="2880000" cy="504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accent1">
                  <a:alpha val="30000"/>
                </a:schemeClr>
              </a:gs>
              <a:gs pos="100000">
                <a:schemeClr val="accent1">
                  <a:lumMod val="10000"/>
                  <a:lumOff val="9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b="19405"/>
          <a:stretch>
            <a:fillRect/>
          </a:stretch>
        </p:blipFill>
        <p:spPr>
          <a:xfrm>
            <a:off x="-2514" y="3519553"/>
            <a:ext cx="12192000" cy="33384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656138" y="713790"/>
            <a:ext cx="2880000" cy="1081088"/>
          </a:xfrm>
        </p:spPr>
        <p:txBody>
          <a:bodyPr wrap="square" anchor="b">
            <a:norm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accent1">
                  <a:alpha val="30000"/>
                </a:schemeClr>
              </a:gs>
              <a:gs pos="100000">
                <a:schemeClr val="accent1">
                  <a:lumMod val="10000"/>
                  <a:lumOff val="9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b="19405"/>
          <a:stretch>
            <a:fillRect/>
          </a:stretch>
        </p:blipFill>
        <p:spPr>
          <a:xfrm>
            <a:off x="-2514" y="3519553"/>
            <a:ext cx="12192000" cy="3338447"/>
          </a:xfrm>
          <a:prstGeom prst="rect">
            <a:avLst/>
          </a:prstGeom>
        </p:spPr>
      </p:pic>
      <p:grpSp>
        <p:nvGrpSpPr>
          <p:cNvPr id="9" name="组合 8"/>
          <p:cNvGrpSpPr>
            <a:grpSpLocks noChangeAspect="1"/>
          </p:cNvGrpSpPr>
          <p:nvPr userDrawn="1">
            <p:custDataLst>
              <p:tags r:id="rId5"/>
            </p:custDataLst>
          </p:nvPr>
        </p:nvGrpSpPr>
        <p:grpSpPr>
          <a:xfrm>
            <a:off x="1361831" y="2848605"/>
            <a:ext cx="3823963" cy="1889562"/>
            <a:chOff x="242" y="4285"/>
            <a:chExt cx="8680" cy="4289"/>
          </a:xfrm>
        </p:grpSpPr>
        <p:sp>
          <p:nvSpPr>
            <p:cNvPr id="19" name="椭圆 18"/>
            <p:cNvSpPr/>
            <p:nvPr>
              <p:custDataLst>
                <p:tags r:id="rId6"/>
              </p:custDataLst>
            </p:nvPr>
          </p:nvSpPr>
          <p:spPr>
            <a:xfrm rot="20300904">
              <a:off x="242" y="4285"/>
              <a:ext cx="8680" cy="2969"/>
            </a:xfrm>
            <a:prstGeom prst="ellipse">
              <a:avLst/>
            </a:prstGeom>
            <a:noFill/>
            <a:ln>
              <a:gradFill>
                <a:gsLst>
                  <a:gs pos="48000">
                    <a:schemeClr val="accent1">
                      <a:lumMod val="34000"/>
                      <a:lumOff val="66000"/>
                    </a:schemeClr>
                  </a:gs>
                  <a:gs pos="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83" t="-1" r="12403" b="79761"/>
            <a:stretch>
              <a:fillRect/>
            </a:stretch>
          </p:blipFill>
          <p:spPr>
            <a:xfrm>
              <a:off x="301" y="6631"/>
              <a:ext cx="2537" cy="1943"/>
            </a:xfrm>
            <a:prstGeom prst="rect">
              <a:avLst/>
            </a:prstGeom>
          </p:spPr>
        </p:pic>
      </p:grpSp>
      <p:sp>
        <p:nvSpPr>
          <p:cNvPr id="17" name="标题 16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395595" y="1784985"/>
            <a:ext cx="5863590" cy="273304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0" name="日期占位符 19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3" hasCustomPrompt="1"/>
            <p:custDataLst>
              <p:tags r:id="rId13"/>
            </p:custDataLst>
          </p:nvPr>
        </p:nvSpPr>
        <p:spPr>
          <a:xfrm>
            <a:off x="182245" y="1785620"/>
            <a:ext cx="4397375" cy="2880360"/>
          </a:xfrm>
        </p:spPr>
        <p:txBody>
          <a:bodyPr wrap="none" anchor="b" anchorCtr="0"/>
          <a:lstStyle>
            <a:lvl1pPr marL="0" indent="0" algn="r">
              <a:buNone/>
              <a:defRPr sz="16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0" y="1770380"/>
            <a:ext cx="12192635" cy="2689860"/>
          </a:xfrm>
          <a:prstGeom prst="rect">
            <a:avLst/>
          </a:prstGeom>
          <a:gradFill>
            <a:gsLst>
              <a:gs pos="77081">
                <a:schemeClr val="accent2">
                  <a:alpha val="40000"/>
                </a:schemeClr>
              </a:gs>
              <a:gs pos="31188">
                <a:schemeClr val="accent2">
                  <a:alpha val="40000"/>
                </a:schemeClr>
              </a:gs>
              <a:gs pos="57000">
                <a:schemeClr val="accent2"/>
              </a:gs>
              <a:gs pos="3670">
                <a:schemeClr val="accent2">
                  <a:alpha val="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60"/>
            <a:ext cx="12192000" cy="60951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830"/>
            <a:ext cx="12192000" cy="6095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60"/>
            <a:ext cx="12192000" cy="6095140"/>
          </a:xfrm>
          <a:prstGeom prst="rect">
            <a:avLst/>
          </a:prstGeom>
        </p:spPr>
      </p:pic>
      <p:cxnSp>
        <p:nvCxnSpPr>
          <p:cNvPr id="19" name="直接连接符 18"/>
          <p:cNvCxnSpPr/>
          <p:nvPr userDrawn="1">
            <p:custDataLst>
              <p:tags r:id="rId12"/>
            </p:custDataLst>
          </p:nvPr>
        </p:nvCxnSpPr>
        <p:spPr>
          <a:xfrm>
            <a:off x="1940560" y="3290765"/>
            <a:ext cx="8310880" cy="0"/>
          </a:xfrm>
          <a:prstGeom prst="line">
            <a:avLst/>
          </a:prstGeom>
          <a:ln w="25400">
            <a:gradFill>
              <a:gsLst>
                <a:gs pos="8257">
                  <a:srgbClr val="46CFD9">
                    <a:alpha val="0"/>
                  </a:srgbClr>
                </a:gs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46CFD9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  <p:custDataLst>
              <p:tags r:id="rId13"/>
            </p:custDataLst>
          </p:nvPr>
        </p:nvSpPr>
        <p:spPr>
          <a:xfrm>
            <a:off x="838200" y="503555"/>
            <a:ext cx="10514965" cy="2559050"/>
          </a:xfrm>
        </p:spPr>
        <p:txBody>
          <a:bodyPr wrap="square" anchor="b" anchorCtr="0">
            <a:normAutofit/>
          </a:bodyPr>
          <a:lstStyle>
            <a:lvl1pPr algn="ctr">
              <a:lnSpc>
                <a:spcPct val="100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4655547" y="3642810"/>
            <a:ext cx="2880000" cy="504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tags" Target="../tags/tag8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image" Target="../media/image2.png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accent1">
                  <a:alpha val="30000"/>
                </a:schemeClr>
              </a:gs>
              <a:gs pos="100000">
                <a:schemeClr val="accent1">
                  <a:lumMod val="10000"/>
                  <a:lumOff val="9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14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b="19405"/>
          <a:stretch>
            <a:fillRect/>
          </a:stretch>
        </p:blipFill>
        <p:spPr>
          <a:xfrm>
            <a:off x="-2514" y="3519553"/>
            <a:ext cx="12192000" cy="3338447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image" Target="../media/image7.png"/><Relationship Id="rId5" Type="http://schemas.openxmlformats.org/officeDocument/2006/relationships/tags" Target="../tags/tag92.xml"/><Relationship Id="rId4" Type="http://schemas.openxmlformats.org/officeDocument/2006/relationships/image" Target="../media/image6.jpe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tags" Target="../tags/tag8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image" Target="../media/image8.jpeg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image" Target="../media/image9.jpeg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压铸铝合金除灰工艺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深圳恒享</a:t>
            </a:r>
            <a:r>
              <a:rPr lang="en-US" altLang="zh-CN"/>
              <a:t>——</a:t>
            </a:r>
            <a:r>
              <a:rPr lang="zh-CN" altLang="en-US"/>
              <a:t>程海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典型的</a:t>
            </a:r>
            <a:r>
              <a:rPr lang="en-US" altLang="zh-CN"/>
              <a:t>ADC12</a:t>
            </a:r>
            <a:r>
              <a:rPr lang="zh-CN" altLang="en-US"/>
              <a:t>压铸铝合金成分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19810" y="1736725"/>
            <a:ext cx="10664190" cy="4635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  <a:p>
            <a:r>
              <a:rPr lang="en-US" altLang="zh-CN" sz="2400"/>
              <a:t>ADC12</a:t>
            </a:r>
            <a:r>
              <a:rPr lang="zh-CN" altLang="en-US" sz="2400"/>
              <a:t>（</a:t>
            </a:r>
            <a:r>
              <a:rPr lang="en-US" altLang="zh-CN" sz="2400"/>
              <a:t>JIS H 5302</a:t>
            </a:r>
            <a:r>
              <a:rPr lang="zh-CN" altLang="en-US" sz="2400"/>
              <a:t>）的标称化学成分大致为：</a:t>
            </a:r>
            <a:endParaRPr lang="zh-CN" altLang="en-US" sz="2400"/>
          </a:p>
          <a:p>
            <a:endParaRPr lang="en-US" altLang="zh-CN" sz="2400"/>
          </a:p>
          <a:p>
            <a:r>
              <a:rPr lang="zh-CN" altLang="en-US" sz="2400">
                <a:solidFill>
                  <a:srgbClr val="FF0000"/>
                </a:solidFill>
              </a:rPr>
              <a:t>硅</a:t>
            </a:r>
            <a:r>
              <a:rPr lang="en-US" altLang="zh-CN" sz="2400">
                <a:solidFill>
                  <a:srgbClr val="FF0000"/>
                </a:solidFill>
              </a:rPr>
              <a:t> (Si）</a:t>
            </a:r>
            <a:r>
              <a:rPr lang="zh-CN" altLang="en-US" sz="2400">
                <a:solidFill>
                  <a:srgbClr val="FF0000"/>
                </a:solidFill>
              </a:rPr>
              <a:t>：</a:t>
            </a:r>
            <a:r>
              <a:rPr lang="en-US" altLang="zh-CN" sz="2400">
                <a:solidFill>
                  <a:srgbClr val="FF0000"/>
                </a:solidFill>
              </a:rPr>
              <a:t> 9.6 – 12.0 </a:t>
            </a:r>
            <a:r>
              <a:rPr lang="zh-CN" altLang="en-US" sz="2400">
                <a:solidFill>
                  <a:srgbClr val="FF0000"/>
                </a:solidFill>
              </a:rPr>
              <a:t>重量</a:t>
            </a:r>
            <a:r>
              <a:rPr lang="en-US" altLang="zh-CN" sz="2400">
                <a:solidFill>
                  <a:srgbClr val="FF0000"/>
                </a:solidFill>
              </a:rPr>
              <a:t>%</a:t>
            </a:r>
            <a:endParaRPr lang="en-US" altLang="zh-CN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铜（</a:t>
            </a:r>
            <a:r>
              <a:rPr lang="en-US" altLang="zh-CN" sz="2400">
                <a:solidFill>
                  <a:srgbClr val="FF0000"/>
                </a:solidFill>
              </a:rPr>
              <a:t>Cu</a:t>
            </a:r>
            <a:r>
              <a:rPr lang="zh-CN" altLang="en-US" sz="2400">
                <a:solidFill>
                  <a:srgbClr val="FF0000"/>
                </a:solidFill>
              </a:rPr>
              <a:t>）：</a:t>
            </a:r>
            <a:r>
              <a:rPr lang="en-US" altLang="zh-CN" sz="2400">
                <a:solidFill>
                  <a:srgbClr val="FF0000"/>
                </a:solidFill>
              </a:rPr>
              <a:t> 1.9 – 3.0 wt%</a:t>
            </a:r>
            <a:endParaRPr lang="en-US" altLang="zh-CN" sz="2400">
              <a:solidFill>
                <a:srgbClr val="FF0000"/>
              </a:solidFill>
            </a:endParaRPr>
          </a:p>
          <a:p>
            <a:r>
              <a:rPr lang="zh-CN" altLang="en-US" sz="2400"/>
              <a:t>铁（</a:t>
            </a:r>
            <a:r>
              <a:rPr lang="en-US" altLang="zh-CN" sz="2400"/>
              <a:t>Fe</a:t>
            </a:r>
            <a:r>
              <a:rPr lang="zh-CN" altLang="en-US" sz="2400"/>
              <a:t>）：</a:t>
            </a:r>
            <a:r>
              <a:rPr lang="en-US" altLang="zh-CN" sz="2400"/>
              <a:t> ≤0.8wt%</a:t>
            </a:r>
            <a:endParaRPr lang="en-US" altLang="zh-CN" sz="2400"/>
          </a:p>
          <a:p>
            <a:r>
              <a:rPr lang="zh-CN" altLang="en-US" sz="2400"/>
              <a:t>锌（</a:t>
            </a:r>
            <a:r>
              <a:rPr lang="en-US" altLang="zh-CN" sz="2400"/>
              <a:t>Zn</a:t>
            </a:r>
            <a:r>
              <a:rPr lang="zh-CN" altLang="en-US" sz="2400"/>
              <a:t>）：</a:t>
            </a:r>
            <a:r>
              <a:rPr lang="en-US" altLang="zh-CN" sz="2400"/>
              <a:t> ≤0.25wt%</a:t>
            </a:r>
            <a:endParaRPr lang="en-US" altLang="zh-CN" sz="2400"/>
          </a:p>
          <a:p>
            <a:r>
              <a:rPr lang="zh-CN" altLang="en-US" sz="2400"/>
              <a:t>锰（</a:t>
            </a:r>
            <a:r>
              <a:rPr lang="en-US" altLang="zh-CN" sz="2400"/>
              <a:t>Mn</a:t>
            </a:r>
            <a:r>
              <a:rPr lang="zh-CN" altLang="en-US" sz="2400"/>
              <a:t>）：</a:t>
            </a:r>
            <a:r>
              <a:rPr lang="en-US" altLang="zh-CN" sz="2400"/>
              <a:t> ≤0.5wt%</a:t>
            </a:r>
            <a:endParaRPr lang="en-US" altLang="zh-CN" sz="2400"/>
          </a:p>
          <a:p>
            <a:r>
              <a:rPr lang="zh-CN" altLang="en-US" sz="2400"/>
              <a:t>镁（</a:t>
            </a:r>
            <a:r>
              <a:rPr lang="en-US" altLang="zh-CN" sz="2400"/>
              <a:t>Mg</a:t>
            </a:r>
            <a:r>
              <a:rPr lang="zh-CN" altLang="en-US" sz="2400"/>
              <a:t>）：</a:t>
            </a:r>
            <a:r>
              <a:rPr lang="en-US" altLang="zh-CN" sz="2400"/>
              <a:t> ≤0.06wt%</a:t>
            </a:r>
            <a:endParaRPr lang="en-US" altLang="zh-CN" sz="2400"/>
          </a:p>
          <a:p>
            <a:r>
              <a:rPr lang="zh-CN" altLang="en-US" sz="2400"/>
              <a:t>其他（</a:t>
            </a:r>
            <a:r>
              <a:rPr lang="en-US" altLang="zh-CN" sz="2400"/>
              <a:t>Ti</a:t>
            </a:r>
            <a:r>
              <a:rPr lang="zh-CN" altLang="en-US" sz="2400"/>
              <a:t>、</a:t>
            </a:r>
            <a:r>
              <a:rPr lang="en-US" altLang="zh-CN" sz="2400"/>
              <a:t>Ni</a:t>
            </a:r>
            <a:r>
              <a:rPr lang="zh-CN" altLang="en-US" sz="2400"/>
              <a:t>、</a:t>
            </a:r>
            <a:r>
              <a:rPr lang="en-US" altLang="zh-CN" sz="2400"/>
              <a:t>Sn</a:t>
            </a:r>
            <a:r>
              <a:rPr lang="zh-CN" altLang="en-US" sz="2400"/>
              <a:t>等）：各</a:t>
            </a:r>
            <a:r>
              <a:rPr lang="en-US" altLang="zh-CN" sz="2400"/>
              <a:t>≤0.15wt%</a:t>
            </a:r>
            <a:r>
              <a:rPr lang="zh-CN" altLang="en-US" sz="2400"/>
              <a:t>，总计</a:t>
            </a:r>
            <a:r>
              <a:rPr lang="en-US" altLang="zh-CN" sz="2400"/>
              <a:t>≤0.7wt%</a:t>
            </a:r>
            <a:endParaRPr lang="en-US" altLang="zh-CN" sz="2400"/>
          </a:p>
          <a:p>
            <a:r>
              <a:rPr lang="zh-CN" altLang="en-US" sz="2400"/>
              <a:t>铝（</a:t>
            </a:r>
            <a:r>
              <a:rPr lang="en-US" altLang="zh-CN" sz="2400"/>
              <a:t>Al</a:t>
            </a:r>
            <a:r>
              <a:rPr lang="zh-CN" altLang="en-US" sz="2400"/>
              <a:t>）：平衡</a:t>
            </a:r>
            <a:r>
              <a:rPr sz="2400"/>
              <a:t>（</a:t>
            </a:r>
            <a:r>
              <a:rPr lang="en-US" altLang="zh-CN" sz="2400"/>
              <a:t>83.5 – 88.2 wt%</a:t>
            </a:r>
            <a:r>
              <a:rPr lang="zh-CN" altLang="en-US" sz="2400"/>
              <a:t>）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挂灰的形成原因</a:t>
            </a:r>
            <a:endParaRPr lang="zh-CN" altLang="en-US"/>
          </a:p>
        </p:txBody>
      </p:sp>
      <p:sp>
        <p:nvSpPr>
          <p:cNvPr id="115" name="任意多边形: 形状 114"/>
          <p:cNvSpPr/>
          <p:nvPr>
            <p:custDataLst>
              <p:tags r:id="rId2"/>
            </p:custDataLst>
          </p:nvPr>
        </p:nvSpPr>
        <p:spPr>
          <a:xfrm>
            <a:off x="6995160" y="1845945"/>
            <a:ext cx="4229735" cy="4229735"/>
          </a:xfrm>
          <a:custGeom>
            <a:avLst/>
            <a:gdLst>
              <a:gd name="connsiteX0" fmla="*/ 0 w 3749402"/>
              <a:gd name="connsiteY0" fmla="*/ 0 h 3749402"/>
              <a:gd name="connsiteX1" fmla="*/ 3749402 w 3749402"/>
              <a:gd name="connsiteY1" fmla="*/ 0 h 3749402"/>
              <a:gd name="connsiteX2" fmla="*/ 3749402 w 3749402"/>
              <a:gd name="connsiteY2" fmla="*/ 3749402 h 3749402"/>
              <a:gd name="connsiteX3" fmla="*/ 3242443 w 3749402"/>
              <a:gd name="connsiteY3" fmla="*/ 3749402 h 3749402"/>
              <a:gd name="connsiteX4" fmla="*/ 3230680 w 3749402"/>
              <a:gd name="connsiteY4" fmla="*/ 3702351 h 3749402"/>
              <a:gd name="connsiteX5" fmla="*/ 2396290 w 3749402"/>
              <a:gd name="connsiteY5" fmla="*/ 3702351 h 3749402"/>
              <a:gd name="connsiteX6" fmla="*/ 2384527 w 3749402"/>
              <a:gd name="connsiteY6" fmla="*/ 3749402 h 3749402"/>
              <a:gd name="connsiteX7" fmla="*/ 2309755 w 3749402"/>
              <a:gd name="connsiteY7" fmla="*/ 3749402 h 3749402"/>
              <a:gd name="connsiteX8" fmla="*/ 2297992 w 3749402"/>
              <a:gd name="connsiteY8" fmla="*/ 3702351 h 3749402"/>
              <a:gd name="connsiteX9" fmla="*/ 1463602 w 3749402"/>
              <a:gd name="connsiteY9" fmla="*/ 3702351 h 3749402"/>
              <a:gd name="connsiteX10" fmla="*/ 1451839 w 3749402"/>
              <a:gd name="connsiteY10" fmla="*/ 3749402 h 3749402"/>
              <a:gd name="connsiteX11" fmla="*/ 1364875 w 3749402"/>
              <a:gd name="connsiteY11" fmla="*/ 3749402 h 3749402"/>
              <a:gd name="connsiteX12" fmla="*/ 1353112 w 3749402"/>
              <a:gd name="connsiteY12" fmla="*/ 3702351 h 3749402"/>
              <a:gd name="connsiteX13" fmla="*/ 518722 w 3749402"/>
              <a:gd name="connsiteY13" fmla="*/ 3702351 h 3749402"/>
              <a:gd name="connsiteX14" fmla="*/ 506959 w 3749402"/>
              <a:gd name="connsiteY14" fmla="*/ 3749402 h 3749402"/>
              <a:gd name="connsiteX15" fmla="*/ 0 w 3749402"/>
              <a:gd name="connsiteY15" fmla="*/ 3749402 h 37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9402" h="3749402">
                <a:moveTo>
                  <a:pt x="0" y="0"/>
                </a:moveTo>
                <a:lnTo>
                  <a:pt x="3749402" y="0"/>
                </a:lnTo>
                <a:lnTo>
                  <a:pt x="3749402" y="3749402"/>
                </a:lnTo>
                <a:lnTo>
                  <a:pt x="3242443" y="3749402"/>
                </a:lnTo>
                <a:lnTo>
                  <a:pt x="3230680" y="3702351"/>
                </a:lnTo>
                <a:lnTo>
                  <a:pt x="2396290" y="3702351"/>
                </a:lnTo>
                <a:lnTo>
                  <a:pt x="2384527" y="3749402"/>
                </a:lnTo>
                <a:lnTo>
                  <a:pt x="2309755" y="3749402"/>
                </a:lnTo>
                <a:lnTo>
                  <a:pt x="2297992" y="3702351"/>
                </a:lnTo>
                <a:lnTo>
                  <a:pt x="1463602" y="3702351"/>
                </a:lnTo>
                <a:lnTo>
                  <a:pt x="1451839" y="3749402"/>
                </a:lnTo>
                <a:lnTo>
                  <a:pt x="1364875" y="3749402"/>
                </a:lnTo>
                <a:lnTo>
                  <a:pt x="1353112" y="3702351"/>
                </a:lnTo>
                <a:lnTo>
                  <a:pt x="518722" y="3702351"/>
                </a:lnTo>
                <a:lnTo>
                  <a:pt x="506959" y="3749402"/>
                </a:lnTo>
                <a:lnTo>
                  <a:pt x="0" y="3749402"/>
                </a:lnTo>
                <a:close/>
              </a:path>
            </a:pathLst>
          </a:cu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0"/>
          </a:gradFill>
          <a:ln w="6350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34" name="图片 33" descr="E:/设计图片素材/7968527_.jpg7968527_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4622" r="14622"/>
          <a:stretch>
            <a:fillRect/>
          </a:stretch>
        </p:blipFill>
        <p:spPr>
          <a:xfrm>
            <a:off x="7205980" y="2110740"/>
            <a:ext cx="3808730" cy="37001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33" h="4987">
                <a:moveTo>
                  <a:pt x="0" y="0"/>
                </a:moveTo>
                <a:lnTo>
                  <a:pt x="5133" y="0"/>
                </a:lnTo>
                <a:lnTo>
                  <a:pt x="5133" y="4987"/>
                </a:lnTo>
                <a:lnTo>
                  <a:pt x="0" y="4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</a:gradFill>
          </a:ln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4167" b="9100"/>
          <a:stretch>
            <a:fillRect/>
          </a:stretch>
        </p:blipFill>
        <p:spPr>
          <a:xfrm>
            <a:off x="7840980" y="1329055"/>
            <a:ext cx="2392680" cy="981075"/>
          </a:xfrm>
          <a:prstGeom prst="rect">
            <a:avLst/>
          </a:prstGeom>
        </p:spPr>
      </p:pic>
      <p:sp>
        <p:nvSpPr>
          <p:cNvPr id="55" name="任意多边形 48"/>
          <p:cNvSpPr/>
          <p:nvPr>
            <p:custDataLst>
              <p:tags r:id="rId7"/>
            </p:custDataLst>
          </p:nvPr>
        </p:nvSpPr>
        <p:spPr>
          <a:xfrm>
            <a:off x="7000240" y="1851025"/>
            <a:ext cx="858520" cy="265430"/>
          </a:xfrm>
          <a:custGeom>
            <a:avLst/>
            <a:gdLst>
              <a:gd name="connsiteX0" fmla="*/ 1360968 w 1360968"/>
              <a:gd name="connsiteY0" fmla="*/ 0 h 457200"/>
              <a:gd name="connsiteX1" fmla="*/ 0 w 1360968"/>
              <a:gd name="connsiteY1" fmla="*/ 0 h 457200"/>
              <a:gd name="connsiteX2" fmla="*/ 0 w 1360968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0968" h="457200">
                <a:moveTo>
                  <a:pt x="1360968" y="0"/>
                </a:moveTo>
                <a:lnTo>
                  <a:pt x="0" y="0"/>
                </a:lnTo>
                <a:lnTo>
                  <a:pt x="0" y="45720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文黑-55简" panose="00020600040101010101" charset="-122"/>
              <a:ea typeface="汉仪文黑-55简" panose="00020600040101010101" charset="-122"/>
              <a:cs typeface="+mn-cs"/>
            </a:endParaRPr>
          </a:p>
        </p:txBody>
      </p:sp>
      <p:sp>
        <p:nvSpPr>
          <p:cNvPr id="56" name="等腰三角形 55"/>
          <p:cNvSpPr/>
          <p:nvPr>
            <p:custDataLst>
              <p:tags r:id="rId8"/>
            </p:custDataLst>
          </p:nvPr>
        </p:nvSpPr>
        <p:spPr>
          <a:xfrm rot="10800000" flipH="1">
            <a:off x="7000240" y="1851025"/>
            <a:ext cx="167640" cy="104775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文黑-55简" panose="00020600040101010101" charset="-122"/>
              <a:ea typeface="汉仪文黑-55简" panose="00020600040101010101" charset="-122"/>
              <a:cs typeface="+mn-cs"/>
            </a:endParaRPr>
          </a:p>
        </p:txBody>
      </p:sp>
      <p:cxnSp>
        <p:nvCxnSpPr>
          <p:cNvPr id="57" name="直接连接符 56"/>
          <p:cNvCxnSpPr/>
          <p:nvPr>
            <p:custDataLst>
              <p:tags r:id="rId9"/>
            </p:custDataLst>
          </p:nvPr>
        </p:nvCxnSpPr>
        <p:spPr>
          <a:xfrm>
            <a:off x="7019925" y="2010410"/>
            <a:ext cx="0" cy="787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任意多边形: 形状 73"/>
          <p:cNvSpPr/>
          <p:nvPr>
            <p:custDataLst>
              <p:tags r:id="rId10"/>
            </p:custDataLst>
          </p:nvPr>
        </p:nvSpPr>
        <p:spPr>
          <a:xfrm>
            <a:off x="7359650" y="1823720"/>
            <a:ext cx="250190" cy="25400"/>
          </a:xfrm>
          <a:custGeom>
            <a:avLst/>
            <a:gdLst>
              <a:gd name="connsiteX0" fmla="*/ 149306 w 220641"/>
              <a:gd name="connsiteY0" fmla="*/ 0 h 40720"/>
              <a:gd name="connsiteX1" fmla="*/ 220641 w 220641"/>
              <a:gd name="connsiteY1" fmla="*/ 39541 h 40720"/>
              <a:gd name="connsiteX2" fmla="*/ 0 w 220641"/>
              <a:gd name="connsiteY2" fmla="*/ 40720 h 40720"/>
              <a:gd name="connsiteX3" fmla="*/ 22194 w 220641"/>
              <a:gd name="connsiteY3" fmla="*/ 680 h 40720"/>
              <a:gd name="connsiteX4" fmla="*/ 149306 w 220641"/>
              <a:gd name="connsiteY4" fmla="*/ 0 h 4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1" h="40720">
                <a:moveTo>
                  <a:pt x="149306" y="0"/>
                </a:moveTo>
                <a:lnTo>
                  <a:pt x="220641" y="39541"/>
                </a:lnTo>
                <a:lnTo>
                  <a:pt x="0" y="40720"/>
                </a:lnTo>
                <a:lnTo>
                  <a:pt x="22194" y="680"/>
                </a:lnTo>
                <a:lnTo>
                  <a:pt x="1493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  <a:latin typeface="汉仪文黑-5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62" name="任意多边形 51"/>
          <p:cNvSpPr/>
          <p:nvPr>
            <p:custDataLst>
              <p:tags r:id="rId11"/>
            </p:custDataLst>
          </p:nvPr>
        </p:nvSpPr>
        <p:spPr>
          <a:xfrm flipV="1">
            <a:off x="10917555" y="5805805"/>
            <a:ext cx="299085" cy="259715"/>
          </a:xfrm>
          <a:custGeom>
            <a:avLst/>
            <a:gdLst>
              <a:gd name="connsiteX0" fmla="*/ 0 w 571"/>
              <a:gd name="connsiteY0" fmla="*/ 0 h 409"/>
              <a:gd name="connsiteX1" fmla="*/ 571 w 571"/>
              <a:gd name="connsiteY1" fmla="*/ 0 h 409"/>
              <a:gd name="connsiteX2" fmla="*/ 569 w 571"/>
              <a:gd name="connsiteY2" fmla="*/ 409 h 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" h="409">
                <a:moveTo>
                  <a:pt x="0" y="0"/>
                </a:moveTo>
                <a:lnTo>
                  <a:pt x="571" y="0"/>
                </a:lnTo>
                <a:lnTo>
                  <a:pt x="569" y="409"/>
                </a:lnTo>
              </a:path>
            </a:pathLst>
          </a:cu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09" name="任意多边形 308"/>
          <p:cNvSpPr/>
          <p:nvPr>
            <p:custDataLst>
              <p:tags r:id="rId12"/>
            </p:custDataLst>
          </p:nvPr>
        </p:nvSpPr>
        <p:spPr>
          <a:xfrm rot="10800000" flipH="1">
            <a:off x="7205980" y="5891530"/>
            <a:ext cx="908050" cy="61595"/>
          </a:xfrm>
          <a:custGeom>
            <a:avLst/>
            <a:gdLst>
              <a:gd name="adj" fmla="val 25000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430" h="97">
                <a:moveTo>
                  <a:pt x="0" y="97"/>
                </a:moveTo>
                <a:lnTo>
                  <a:pt x="24" y="0"/>
                </a:lnTo>
                <a:lnTo>
                  <a:pt x="101" y="0"/>
                </a:lnTo>
                <a:lnTo>
                  <a:pt x="77" y="97"/>
                </a:lnTo>
                <a:lnTo>
                  <a:pt x="0" y="97"/>
                </a:lnTo>
                <a:close/>
                <a:moveTo>
                  <a:pt x="133" y="97"/>
                </a:moveTo>
                <a:lnTo>
                  <a:pt x="157" y="0"/>
                </a:lnTo>
                <a:lnTo>
                  <a:pt x="234" y="0"/>
                </a:lnTo>
                <a:lnTo>
                  <a:pt x="210" y="97"/>
                </a:lnTo>
                <a:lnTo>
                  <a:pt x="133" y="97"/>
                </a:lnTo>
                <a:close/>
                <a:moveTo>
                  <a:pt x="266" y="97"/>
                </a:moveTo>
                <a:lnTo>
                  <a:pt x="290" y="0"/>
                </a:lnTo>
                <a:lnTo>
                  <a:pt x="367" y="0"/>
                </a:lnTo>
                <a:lnTo>
                  <a:pt x="343" y="97"/>
                </a:lnTo>
                <a:lnTo>
                  <a:pt x="266" y="97"/>
                </a:lnTo>
                <a:close/>
                <a:moveTo>
                  <a:pt x="399" y="97"/>
                </a:moveTo>
                <a:lnTo>
                  <a:pt x="423" y="0"/>
                </a:lnTo>
                <a:lnTo>
                  <a:pt x="500" y="0"/>
                </a:lnTo>
                <a:lnTo>
                  <a:pt x="476" y="97"/>
                </a:lnTo>
                <a:lnTo>
                  <a:pt x="399" y="97"/>
                </a:lnTo>
                <a:close/>
                <a:moveTo>
                  <a:pt x="532" y="97"/>
                </a:moveTo>
                <a:lnTo>
                  <a:pt x="556" y="0"/>
                </a:lnTo>
                <a:lnTo>
                  <a:pt x="633" y="0"/>
                </a:lnTo>
                <a:lnTo>
                  <a:pt x="609" y="97"/>
                </a:lnTo>
                <a:lnTo>
                  <a:pt x="532" y="97"/>
                </a:lnTo>
                <a:close/>
                <a:moveTo>
                  <a:pt x="664" y="97"/>
                </a:moveTo>
                <a:lnTo>
                  <a:pt x="688" y="0"/>
                </a:lnTo>
                <a:lnTo>
                  <a:pt x="765" y="0"/>
                </a:lnTo>
                <a:lnTo>
                  <a:pt x="741" y="97"/>
                </a:lnTo>
                <a:lnTo>
                  <a:pt x="664" y="97"/>
                </a:lnTo>
                <a:close/>
                <a:moveTo>
                  <a:pt x="797" y="97"/>
                </a:moveTo>
                <a:lnTo>
                  <a:pt x="821" y="0"/>
                </a:lnTo>
                <a:lnTo>
                  <a:pt x="898" y="0"/>
                </a:lnTo>
                <a:lnTo>
                  <a:pt x="874" y="97"/>
                </a:lnTo>
                <a:lnTo>
                  <a:pt x="797" y="97"/>
                </a:lnTo>
                <a:close/>
                <a:moveTo>
                  <a:pt x="930" y="97"/>
                </a:moveTo>
                <a:lnTo>
                  <a:pt x="954" y="0"/>
                </a:lnTo>
                <a:lnTo>
                  <a:pt x="1031" y="0"/>
                </a:lnTo>
                <a:lnTo>
                  <a:pt x="1007" y="97"/>
                </a:lnTo>
                <a:lnTo>
                  <a:pt x="930" y="97"/>
                </a:lnTo>
                <a:close/>
                <a:moveTo>
                  <a:pt x="1063" y="97"/>
                </a:moveTo>
                <a:lnTo>
                  <a:pt x="1087" y="0"/>
                </a:lnTo>
                <a:lnTo>
                  <a:pt x="1164" y="0"/>
                </a:lnTo>
                <a:lnTo>
                  <a:pt x="1140" y="97"/>
                </a:lnTo>
                <a:lnTo>
                  <a:pt x="1063" y="97"/>
                </a:lnTo>
                <a:close/>
                <a:moveTo>
                  <a:pt x="1196" y="97"/>
                </a:moveTo>
                <a:lnTo>
                  <a:pt x="1220" y="0"/>
                </a:lnTo>
                <a:lnTo>
                  <a:pt x="1297" y="0"/>
                </a:lnTo>
                <a:lnTo>
                  <a:pt x="1273" y="97"/>
                </a:lnTo>
                <a:lnTo>
                  <a:pt x="1196" y="97"/>
                </a:lnTo>
                <a:close/>
                <a:moveTo>
                  <a:pt x="1329" y="97"/>
                </a:moveTo>
                <a:lnTo>
                  <a:pt x="1353" y="0"/>
                </a:lnTo>
                <a:lnTo>
                  <a:pt x="1430" y="0"/>
                </a:lnTo>
                <a:lnTo>
                  <a:pt x="1406" y="97"/>
                </a:lnTo>
                <a:lnTo>
                  <a:pt x="1329" y="97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127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4" name="任意多边形 79"/>
          <p:cNvSpPr/>
          <p:nvPr>
            <p:custDataLst>
              <p:tags r:id="rId13"/>
            </p:custDataLst>
          </p:nvPr>
        </p:nvSpPr>
        <p:spPr>
          <a:xfrm rot="16200000" flipV="1">
            <a:off x="5278120" y="4155440"/>
            <a:ext cx="3636010" cy="82550"/>
          </a:xfrm>
          <a:custGeom>
            <a:avLst/>
            <a:gdLst>
              <a:gd name="connsiteX0" fmla="*/ 0 w 4210493"/>
              <a:gd name="connsiteY0" fmla="*/ 116958 h 233916"/>
              <a:gd name="connsiteX1" fmla="*/ 744279 w 4210493"/>
              <a:gd name="connsiteY1" fmla="*/ 116958 h 233916"/>
              <a:gd name="connsiteX2" fmla="*/ 1010093 w 4210493"/>
              <a:gd name="connsiteY2" fmla="*/ 0 h 233916"/>
              <a:gd name="connsiteX3" fmla="*/ 1350335 w 4210493"/>
              <a:gd name="connsiteY3" fmla="*/ 0 h 233916"/>
              <a:gd name="connsiteX4" fmla="*/ 2955851 w 4210493"/>
              <a:gd name="connsiteY4" fmla="*/ 0 h 233916"/>
              <a:gd name="connsiteX5" fmla="*/ 3157870 w 4210493"/>
              <a:gd name="connsiteY5" fmla="*/ 233916 h 233916"/>
              <a:gd name="connsiteX6" fmla="*/ 4210493 w 4210493"/>
              <a:gd name="connsiteY6" fmla="*/ 233916 h 23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0493" h="233916">
                <a:moveTo>
                  <a:pt x="0" y="116958"/>
                </a:moveTo>
                <a:lnTo>
                  <a:pt x="744279" y="116958"/>
                </a:lnTo>
                <a:lnTo>
                  <a:pt x="1010093" y="0"/>
                </a:lnTo>
                <a:lnTo>
                  <a:pt x="1350335" y="0"/>
                </a:lnTo>
                <a:lnTo>
                  <a:pt x="2955851" y="0"/>
                </a:lnTo>
                <a:lnTo>
                  <a:pt x="3157870" y="233916"/>
                </a:lnTo>
                <a:lnTo>
                  <a:pt x="4210493" y="233916"/>
                </a:lnTo>
              </a:path>
            </a:pathLst>
          </a:custGeom>
          <a:noFill/>
          <a:ln cap="rnd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rgbClr val="FFC955">
                    <a:alpha val="4000"/>
                  </a:srgbClr>
                </a:gs>
                <a:gs pos="61000">
                  <a:schemeClr val="accent1">
                    <a:alpha val="59000"/>
                  </a:schemeClr>
                </a:gs>
              </a:gsLst>
              <a:lin ang="10800000" scaled="0"/>
              <a:tileRect/>
            </a:gra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5" name="任意多边形 79"/>
          <p:cNvSpPr/>
          <p:nvPr>
            <p:custDataLst>
              <p:tags r:id="rId14"/>
            </p:custDataLst>
          </p:nvPr>
        </p:nvSpPr>
        <p:spPr>
          <a:xfrm rot="5400000" flipH="1" flipV="1">
            <a:off x="9319895" y="4155440"/>
            <a:ext cx="3636010" cy="82550"/>
          </a:xfrm>
          <a:custGeom>
            <a:avLst/>
            <a:gdLst>
              <a:gd name="connsiteX0" fmla="*/ 0 w 4210493"/>
              <a:gd name="connsiteY0" fmla="*/ 116958 h 233916"/>
              <a:gd name="connsiteX1" fmla="*/ 744279 w 4210493"/>
              <a:gd name="connsiteY1" fmla="*/ 116958 h 233916"/>
              <a:gd name="connsiteX2" fmla="*/ 1010093 w 4210493"/>
              <a:gd name="connsiteY2" fmla="*/ 0 h 233916"/>
              <a:gd name="connsiteX3" fmla="*/ 1350335 w 4210493"/>
              <a:gd name="connsiteY3" fmla="*/ 0 h 233916"/>
              <a:gd name="connsiteX4" fmla="*/ 2955851 w 4210493"/>
              <a:gd name="connsiteY4" fmla="*/ 0 h 233916"/>
              <a:gd name="connsiteX5" fmla="*/ 3157870 w 4210493"/>
              <a:gd name="connsiteY5" fmla="*/ 233916 h 233916"/>
              <a:gd name="connsiteX6" fmla="*/ 4210493 w 4210493"/>
              <a:gd name="connsiteY6" fmla="*/ 233916 h 23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0493" h="233916">
                <a:moveTo>
                  <a:pt x="0" y="116958"/>
                </a:moveTo>
                <a:lnTo>
                  <a:pt x="744279" y="116958"/>
                </a:lnTo>
                <a:lnTo>
                  <a:pt x="1010093" y="0"/>
                </a:lnTo>
                <a:lnTo>
                  <a:pt x="1350335" y="0"/>
                </a:lnTo>
                <a:lnTo>
                  <a:pt x="2955851" y="0"/>
                </a:lnTo>
                <a:lnTo>
                  <a:pt x="3157870" y="233916"/>
                </a:lnTo>
                <a:lnTo>
                  <a:pt x="4210493" y="233916"/>
                </a:lnTo>
              </a:path>
            </a:pathLst>
          </a:custGeom>
          <a:noFill/>
          <a:ln cap="rnd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rgbClr val="FFC955">
                    <a:alpha val="4000"/>
                  </a:srgbClr>
                </a:gs>
                <a:gs pos="61000">
                  <a:schemeClr val="accent1">
                    <a:alpha val="59000"/>
                  </a:schemeClr>
                </a:gs>
              </a:gsLst>
              <a:lin ang="10800000" scaled="0"/>
              <a:tileRect/>
            </a:gra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3570" y="1824355"/>
            <a:ext cx="6265545" cy="4250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铝合金经碱浸蚀后，合金中含有的不溶于碱洗液的锰、铜、铁、硅等合金元素及其合金间化合物，会沉积在表面，形成一层灰褐色或灰黑色的物质，也就是我们所说的</a:t>
            </a:r>
            <a:r>
              <a:rPr lang="en-US" altLang="zh-CN" sz="2800"/>
              <a:t>“</a:t>
            </a:r>
            <a:r>
              <a:rPr lang="zh-CN" altLang="en-US" sz="2800"/>
              <a:t>挂灰</a:t>
            </a:r>
            <a:r>
              <a:rPr lang="en-US" altLang="zh-CN" sz="2800"/>
              <a:t>”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或者</a:t>
            </a:r>
            <a:r>
              <a:rPr lang="zh-CN" altLang="en-US" sz="2800">
                <a:sym typeface="+mn-ea"/>
              </a:rPr>
              <a:t>稀酸腐蚀后，铝的腐蚀速度大于其他成分的腐蚀速度，导致其他成分残留，形成挂灰</a:t>
            </a:r>
            <a:endParaRPr lang="zh-CN" altLang="en-US" sz="2800"/>
          </a:p>
        </p:txBody>
      </p:sp>
    </p:spTree>
    <p:custDataLst>
      <p:tags r:id="rId1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144135" y="0"/>
            <a:ext cx="7047865" cy="6858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800">
                <a:solidFill>
                  <a:schemeClr val="tx1"/>
                </a:solidFill>
              </a:rPr>
              <a:t>利用酸的氧化性来保护铝，</a:t>
            </a:r>
            <a:endParaRPr lang="zh-CN" sz="2800">
              <a:solidFill>
                <a:schemeClr val="tx1"/>
              </a:solidFill>
            </a:endParaRPr>
          </a:p>
          <a:p>
            <a:pPr algn="ctr"/>
            <a:endParaRPr lang="zh-CN" sz="2800">
              <a:solidFill>
                <a:schemeClr val="tx1"/>
              </a:solidFill>
            </a:endParaRPr>
          </a:p>
          <a:p>
            <a:pPr algn="ctr"/>
            <a:r>
              <a:rPr lang="zh-CN" sz="2800">
                <a:solidFill>
                  <a:schemeClr val="tx1"/>
                </a:solidFill>
              </a:rPr>
              <a:t>使铝的腐蚀速度小于其他成分的溶解速度</a:t>
            </a:r>
            <a:endParaRPr lang="zh-CN" sz="2800">
              <a:solidFill>
                <a:schemeClr val="tx1"/>
              </a:solidFill>
            </a:endParaRPr>
          </a:p>
          <a:p>
            <a:pPr algn="ctr"/>
            <a:endParaRPr lang="zh-CN" sz="2800">
              <a:solidFill>
                <a:schemeClr val="tx1"/>
              </a:solidFill>
            </a:endParaRPr>
          </a:p>
          <a:p>
            <a:pPr algn="ctr"/>
            <a:r>
              <a:rPr lang="zh-CN" sz="2800">
                <a:solidFill>
                  <a:schemeClr val="tx1"/>
                </a:solidFill>
              </a:rPr>
              <a:t>同时利用氟来去除硅。</a:t>
            </a:r>
            <a:endParaRPr lang="en-US" altLang="zh-CN" sz="280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accent1">
                <a:alpha val="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" name="任意多边形 3"/>
          <p:cNvSpPr/>
          <p:nvPr>
            <p:custDataLst>
              <p:tags r:id="rId4"/>
            </p:custDataLst>
          </p:nvPr>
        </p:nvSpPr>
        <p:spPr>
          <a:xfrm>
            <a:off x="4916170" y="1097280"/>
            <a:ext cx="7275195" cy="5012055"/>
          </a:xfrm>
          <a:custGeom>
            <a:avLst/>
            <a:gdLst>
              <a:gd name="connsiteX0" fmla="*/ 11099 w 11099"/>
              <a:gd name="connsiteY0" fmla="*/ 7180 h 7180"/>
              <a:gd name="connsiteX1" fmla="*/ 0 w 11099"/>
              <a:gd name="connsiteY1" fmla="*/ 7180 h 7180"/>
              <a:gd name="connsiteX2" fmla="*/ 0 w 11099"/>
              <a:gd name="connsiteY2" fmla="*/ 0 h 7180"/>
              <a:gd name="connsiteX3" fmla="*/ 11099 w 11099"/>
              <a:gd name="connsiteY3" fmla="*/ 0 h 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9" h="7180">
                <a:moveTo>
                  <a:pt x="11099" y="7180"/>
                </a:moveTo>
                <a:lnTo>
                  <a:pt x="0" y="7180"/>
                </a:lnTo>
                <a:lnTo>
                  <a:pt x="0" y="0"/>
                </a:lnTo>
                <a:lnTo>
                  <a:pt x="11099" y="0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21300" y="1395095"/>
            <a:ext cx="6233795" cy="763270"/>
          </a:xfrm>
        </p:spPr>
        <p:txBody>
          <a:bodyPr/>
          <a:lstStyle/>
          <a:p>
            <a:r>
              <a:rPr lang="zh-CN" altLang="en-US"/>
              <a:t>除灰的原理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1"/>
          <p:cNvSpPr/>
          <p:nvPr>
            <p:custDataLst>
              <p:tags r:id="rId1"/>
            </p:custDataLst>
          </p:nvPr>
        </p:nvSpPr>
        <p:spPr>
          <a:xfrm>
            <a:off x="-1270" y="635"/>
            <a:ext cx="12192635" cy="6857365"/>
          </a:xfrm>
          <a:custGeom>
            <a:avLst/>
            <a:gdLst>
              <a:gd name="connsiteX0" fmla="*/ 0 w 9187626"/>
              <a:gd name="connsiteY0" fmla="*/ 0 h 3646215"/>
              <a:gd name="connsiteX1" fmla="*/ 70498 w 9187626"/>
              <a:gd name="connsiteY1" fmla="*/ 17398 h 3646215"/>
              <a:gd name="connsiteX2" fmla="*/ 4593813 w 9187626"/>
              <a:gd name="connsiteY2" fmla="*/ 458311 h 3646215"/>
              <a:gd name="connsiteX3" fmla="*/ 9117128 w 9187626"/>
              <a:gd name="connsiteY3" fmla="*/ 17398 h 3646215"/>
              <a:gd name="connsiteX4" fmla="*/ 9187626 w 9187626"/>
              <a:gd name="connsiteY4" fmla="*/ 0 h 3646215"/>
              <a:gd name="connsiteX5" fmla="*/ 9187626 w 9187626"/>
              <a:gd name="connsiteY5" fmla="*/ 3646215 h 3646215"/>
              <a:gd name="connsiteX6" fmla="*/ 9117128 w 9187626"/>
              <a:gd name="connsiteY6" fmla="*/ 3628818 h 3646215"/>
              <a:gd name="connsiteX7" fmla="*/ 4593813 w 9187626"/>
              <a:gd name="connsiteY7" fmla="*/ 3187904 h 3646215"/>
              <a:gd name="connsiteX8" fmla="*/ 70498 w 9187626"/>
              <a:gd name="connsiteY8" fmla="*/ 3628818 h 3646215"/>
              <a:gd name="connsiteX9" fmla="*/ 0 w 9187626"/>
              <a:gd name="connsiteY9" fmla="*/ 3646215 h 364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7626" h="3646215">
                <a:moveTo>
                  <a:pt x="0" y="0"/>
                </a:moveTo>
                <a:lnTo>
                  <a:pt x="70498" y="17398"/>
                </a:lnTo>
                <a:cubicBezTo>
                  <a:pt x="1299714" y="292846"/>
                  <a:pt x="2875599" y="458311"/>
                  <a:pt x="4593813" y="458311"/>
                </a:cubicBezTo>
                <a:cubicBezTo>
                  <a:pt x="6312028" y="458311"/>
                  <a:pt x="7887913" y="292846"/>
                  <a:pt x="9117128" y="17398"/>
                </a:cubicBezTo>
                <a:lnTo>
                  <a:pt x="9187626" y="0"/>
                </a:lnTo>
                <a:lnTo>
                  <a:pt x="9187626" y="3646215"/>
                </a:lnTo>
                <a:lnTo>
                  <a:pt x="9117128" y="3628818"/>
                </a:lnTo>
                <a:cubicBezTo>
                  <a:pt x="7887913" y="3353370"/>
                  <a:pt x="6312028" y="3187904"/>
                  <a:pt x="4593813" y="3187904"/>
                </a:cubicBezTo>
                <a:cubicBezTo>
                  <a:pt x="2875599" y="3187904"/>
                  <a:pt x="1299714" y="3353370"/>
                  <a:pt x="70498" y="3628818"/>
                </a:cubicBezTo>
                <a:lnTo>
                  <a:pt x="0" y="364621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prstClr val="white"/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铝合金除垢</a:t>
            </a:r>
            <a:r>
              <a:rPr lang="zh-CN" altLang="en-US"/>
              <a:t>体系</a:t>
            </a:r>
            <a:endParaRPr lang="zh-CN" altLang="en-US"/>
          </a:p>
        </p:txBody>
      </p:sp>
      <p:sp>
        <p:nvSpPr>
          <p:cNvPr id="5" name="文本框 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8485188" y="1374775"/>
            <a:ext cx="3352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200" b="1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。</a:t>
            </a:r>
            <a:endParaRPr lang="en-US" altLang="zh-CN" sz="32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图形 10"/>
          <p:cNvSpPr/>
          <p:nvPr>
            <p:custDataLst>
              <p:tags r:id="rId2"/>
            </p:custDataLst>
          </p:nvPr>
        </p:nvSpPr>
        <p:spPr>
          <a:xfrm rot="10800000">
            <a:off x="3373192" y="1336492"/>
            <a:ext cx="4426154" cy="2063889"/>
          </a:xfrm>
          <a:custGeom>
            <a:avLst/>
            <a:gdLst>
              <a:gd name="connsiteX0" fmla="*/ 1476178 w 1476375"/>
              <a:gd name="connsiteY0" fmla="*/ 687640 h 688307"/>
              <a:gd name="connsiteX1" fmla="*/ 686270 w 1476375"/>
              <a:gd name="connsiteY1" fmla="*/ 1174 h 688307"/>
              <a:gd name="connsiteX2" fmla="*/ -197 w 1476375"/>
              <a:gd name="connsiteY2" fmla="*/ 687640 h 6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688307">
                <a:moveTo>
                  <a:pt x="1476178" y="687640"/>
                </a:moveTo>
                <a:cubicBezTo>
                  <a:pt x="1447613" y="279951"/>
                  <a:pt x="1093959" y="-27392"/>
                  <a:pt x="686270" y="1174"/>
                </a:cubicBezTo>
                <a:cubicBezTo>
                  <a:pt x="318348" y="26958"/>
                  <a:pt x="25578" y="319719"/>
                  <a:pt x="-197" y="687640"/>
                </a:cubicBezTo>
              </a:path>
            </a:pathLst>
          </a:custGeom>
          <a:ln w="952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4054792" y="1073468"/>
            <a:ext cx="3072147" cy="1381582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zh-CN" altLang="en-US" sz="2000" b="1" spc="130" dirty="0">
                <a:ln w="0">
                  <a:noFill/>
                </a:ln>
                <a:solidFill>
                  <a:schemeClr val="accent1"/>
                </a:solidFill>
                <a:effectLst/>
                <a:uFillTx/>
                <a:latin typeface="+中文标题" charset="0"/>
                <a:ea typeface="+mj-ea"/>
                <a:cs typeface="+mj-ea"/>
                <a:sym typeface="+mn-ea"/>
              </a:rPr>
              <a:t>铝合金除垢</a:t>
            </a:r>
            <a:r>
              <a:rPr lang="zh-CN" altLang="en-US" sz="2000" b="1" spc="130" dirty="0">
                <a:ln w="0">
                  <a:noFill/>
                </a:ln>
                <a:solidFill>
                  <a:schemeClr val="accent1"/>
                </a:solidFill>
                <a:effectLst/>
                <a:uFillTx/>
                <a:latin typeface="+中文标题" charset="0"/>
                <a:ea typeface="+mj-ea"/>
                <a:cs typeface="+mj-ea"/>
                <a:sym typeface="+mn-ea"/>
              </a:rPr>
              <a:t>体系</a:t>
            </a:r>
            <a:endParaRPr lang="zh-CN" altLang="en-US" sz="2000" b="1" spc="130" dirty="0">
              <a:ln w="0">
                <a:noFill/>
              </a:ln>
              <a:solidFill>
                <a:schemeClr val="accent1"/>
              </a:solidFill>
              <a:effectLst/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 flipH="1" flipV="1">
            <a:off x="7686956" y="2020796"/>
            <a:ext cx="1289124" cy="1583849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椭圆 10"/>
          <p:cNvSpPr/>
          <p:nvPr>
            <p:custDataLst>
              <p:tags r:id="rId5"/>
            </p:custDataLst>
          </p:nvPr>
        </p:nvSpPr>
        <p:spPr>
          <a:xfrm rot="20820000">
            <a:off x="8425815" y="3489325"/>
            <a:ext cx="2039620" cy="20828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cs typeface="微软雅黑" panose="020B0503020204020204" charset="-122"/>
                <a:sym typeface="+mn-ea"/>
              </a:rPr>
              <a:t>双氧水，氟化物</a:t>
            </a:r>
            <a:r>
              <a:rPr lang="zh-CN" altLang="en-US" sz="2800">
                <a:cs typeface="微软雅黑" panose="020B0503020204020204" charset="-122"/>
                <a:sym typeface="+mn-ea"/>
              </a:rPr>
              <a:t>体系</a:t>
            </a:r>
            <a:endParaRPr lang="zh-CN" altLang="en-US" sz="2800">
              <a:cs typeface="微软雅黑" panose="020B0503020204020204" charset="-122"/>
              <a:sym typeface="+mn-ea"/>
            </a:endParaRPr>
          </a:p>
        </p:txBody>
      </p:sp>
      <p:sp>
        <p:nvSpPr>
          <p:cNvPr id="14" name="椭圆 13"/>
          <p:cNvSpPr/>
          <p:nvPr>
            <p:custDataLst>
              <p:tags r:id="rId6"/>
            </p:custDataLst>
          </p:nvPr>
        </p:nvSpPr>
        <p:spPr>
          <a:xfrm rot="20820000">
            <a:off x="7590671" y="1921653"/>
            <a:ext cx="189490" cy="189490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7"/>
            </p:custDataLst>
          </p:nvPr>
        </p:nvCxnSpPr>
        <p:spPr>
          <a:xfrm flipV="1">
            <a:off x="2389865" y="2129882"/>
            <a:ext cx="1147445" cy="1509395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椭圆 15"/>
          <p:cNvSpPr/>
          <p:nvPr>
            <p:custDataLst>
              <p:tags r:id="rId8"/>
            </p:custDataLst>
          </p:nvPr>
        </p:nvSpPr>
        <p:spPr>
          <a:xfrm rot="780000" flipH="1">
            <a:off x="989330" y="3607232"/>
            <a:ext cx="2072374" cy="2065303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cs typeface="微软雅黑" panose="020B0503020204020204" charset="-122"/>
                <a:sym typeface="+mn-ea"/>
              </a:rPr>
              <a:t>硝酸，</a:t>
            </a:r>
            <a:r>
              <a:rPr lang="zh-CN" altLang="en-US" sz="2800">
                <a:cs typeface="微软雅黑" panose="020B0503020204020204" charset="-122"/>
                <a:sym typeface="+mn-ea"/>
              </a:rPr>
              <a:t>氟化物体系</a:t>
            </a:r>
            <a:endParaRPr lang="zh-CN" altLang="en-US" sz="2800">
              <a:cs typeface="微软雅黑" panose="020B0503020204020204" charset="-122"/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 rot="780000" flipH="1">
            <a:off x="3453018" y="2039520"/>
            <a:ext cx="189490" cy="189490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 rot="20700000" flipV="1">
            <a:off x="5333144" y="3398967"/>
            <a:ext cx="482210" cy="1771876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7" name="椭圆 106"/>
          <p:cNvSpPr/>
          <p:nvPr>
            <p:custDataLst>
              <p:tags r:id="rId11"/>
            </p:custDataLst>
          </p:nvPr>
        </p:nvSpPr>
        <p:spPr>
          <a:xfrm>
            <a:off x="3971290" y="4666615"/>
            <a:ext cx="3204210" cy="193421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cs typeface="微软雅黑" panose="020B0503020204020204" charset="-122"/>
                <a:sym typeface="+mn-ea"/>
              </a:rPr>
              <a:t>磷酸（硫酸），</a:t>
            </a:r>
            <a:r>
              <a:rPr lang="zh-CN" altLang="en-US" sz="2800">
                <a:cs typeface="微软雅黑" panose="020B0503020204020204" charset="-122"/>
                <a:sym typeface="+mn-ea"/>
              </a:rPr>
              <a:t>硝酸，氟化物</a:t>
            </a:r>
            <a:r>
              <a:rPr lang="zh-CN" altLang="en-US" sz="2800">
                <a:cs typeface="微软雅黑" panose="020B0503020204020204" charset="-122"/>
                <a:sym typeface="+mn-ea"/>
              </a:rPr>
              <a:t>体系</a:t>
            </a:r>
            <a:endParaRPr lang="zh-CN" altLang="en-US" sz="2800">
              <a:cs typeface="微软雅黑" panose="020B0503020204020204" charset="-122"/>
              <a:sym typeface="+mn-ea"/>
            </a:endParaRPr>
          </a:p>
        </p:txBody>
      </p:sp>
      <p:sp>
        <p:nvSpPr>
          <p:cNvPr id="19" name="椭圆 18"/>
          <p:cNvSpPr/>
          <p:nvPr>
            <p:custDataLst>
              <p:tags r:id="rId12"/>
            </p:custDataLst>
          </p:nvPr>
        </p:nvSpPr>
        <p:spPr>
          <a:xfrm rot="20700000">
            <a:off x="5480211" y="3307757"/>
            <a:ext cx="189490" cy="189490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dirty="0">
                <a:sym typeface="+mn-ea"/>
              </a:rPr>
              <a:t>环保除垢剂的</a:t>
            </a:r>
            <a:r>
              <a:rPr lang="zh-CN" dirty="0">
                <a:sym typeface="+mn-ea"/>
              </a:rPr>
              <a:t>组成</a:t>
            </a:r>
            <a:endParaRPr lang="zh-CN" dirty="0">
              <a:sym typeface="+mn-ea"/>
            </a:endParaRPr>
          </a:p>
        </p:txBody>
      </p:sp>
      <p:sp>
        <p:nvSpPr>
          <p:cNvPr id="48" name="文本框 4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8485188" y="1374775"/>
            <a:ext cx="3352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200" b="1" dirty="0">
                <a:solidFill>
                  <a:srgbClr val="595959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。</a:t>
            </a:r>
            <a:endParaRPr lang="en-US" altLang="zh-CN" sz="32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6" name="图片 25" descr="/data/temp/77f6512c-4fca-11ef-b10b-a2d9ef5568ee.jpg@base@tag=imgScale&amp;m=1&amp;w=620&amp;h=620&amp;q=9577f6512c-4fca-11ef-b10b-a2d9ef5568e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2515" r="12515"/>
          <a:stretch>
            <a:fillRect/>
          </a:stretch>
        </p:blipFill>
        <p:spPr>
          <a:xfrm>
            <a:off x="9524365" y="179201"/>
            <a:ext cx="2232000" cy="2232000"/>
          </a:xfrm>
          <a:custGeom>
            <a:avLst/>
            <a:gdLst>
              <a:gd name="connsiteX0" fmla="*/ 128742 w 2232000"/>
              <a:gd name="connsiteY0" fmla="*/ 0 h 2232000"/>
              <a:gd name="connsiteX1" fmla="*/ 2103258 w 2232000"/>
              <a:gd name="connsiteY1" fmla="*/ 0 h 2232000"/>
              <a:gd name="connsiteX2" fmla="*/ 2232000 w 2232000"/>
              <a:gd name="connsiteY2" fmla="*/ 128742 h 2232000"/>
              <a:gd name="connsiteX3" fmla="*/ 2232000 w 2232000"/>
              <a:gd name="connsiteY3" fmla="*/ 2103258 h 2232000"/>
              <a:gd name="connsiteX4" fmla="*/ 2103258 w 2232000"/>
              <a:gd name="connsiteY4" fmla="*/ 2232000 h 2232000"/>
              <a:gd name="connsiteX5" fmla="*/ 128742 w 2232000"/>
              <a:gd name="connsiteY5" fmla="*/ 2232000 h 2232000"/>
              <a:gd name="connsiteX6" fmla="*/ 0 w 2232000"/>
              <a:gd name="connsiteY6" fmla="*/ 2103258 h 2232000"/>
              <a:gd name="connsiteX7" fmla="*/ 0 w 2232000"/>
              <a:gd name="connsiteY7" fmla="*/ 128742 h 2232000"/>
              <a:gd name="connsiteX8" fmla="*/ 128742 w 2232000"/>
              <a:gd name="connsiteY8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00" h="2232000">
                <a:moveTo>
                  <a:pt x="128742" y="0"/>
                </a:moveTo>
                <a:lnTo>
                  <a:pt x="2103258" y="0"/>
                </a:lnTo>
                <a:cubicBezTo>
                  <a:pt x="2174360" y="0"/>
                  <a:pt x="2232000" y="57640"/>
                  <a:pt x="2232000" y="128742"/>
                </a:cubicBezTo>
                <a:lnTo>
                  <a:pt x="2232000" y="2103258"/>
                </a:lnTo>
                <a:cubicBezTo>
                  <a:pt x="2232000" y="2174360"/>
                  <a:pt x="2174360" y="2232000"/>
                  <a:pt x="2103258" y="2232000"/>
                </a:cubicBezTo>
                <a:lnTo>
                  <a:pt x="128742" y="2232000"/>
                </a:lnTo>
                <a:cubicBezTo>
                  <a:pt x="57640" y="2232000"/>
                  <a:pt x="0" y="2174360"/>
                  <a:pt x="0" y="2103258"/>
                </a:cubicBezTo>
                <a:lnTo>
                  <a:pt x="0" y="128742"/>
                </a:lnTo>
                <a:cubicBezTo>
                  <a:pt x="0" y="57640"/>
                  <a:pt x="57640" y="0"/>
                  <a:pt x="128742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深圳市恒享表面处理技术有限公司</a:t>
            </a:r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695960" y="2556510"/>
          <a:ext cx="10241280" cy="380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  <a:gridCol w="1706880"/>
              </a:tblGrid>
              <a:tr h="3924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成分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配方</a:t>
                      </a: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配方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配方</a:t>
                      </a: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配方</a:t>
                      </a: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配方</a:t>
                      </a: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</a:tr>
              <a:tr h="3930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硝酸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98%</a:t>
                      </a:r>
                      <a:r>
                        <a:rPr lang="zh-CN" altLang="en-US"/>
                        <a:t>体积比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90%</a:t>
                      </a:r>
                      <a:r>
                        <a:rPr lang="zh-CN" altLang="en-US"/>
                        <a:t>体积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60%</a:t>
                      </a:r>
                      <a:r>
                        <a:rPr lang="zh-CN" altLang="en-US"/>
                        <a:t>体积比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25%</a:t>
                      </a:r>
                      <a:r>
                        <a:rPr lang="zh-CN" altLang="en-US"/>
                        <a:t>体积比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磷酸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65%</a:t>
                      </a:r>
                      <a:r>
                        <a:rPr lang="zh-CN" altLang="en-US"/>
                        <a:t>体积比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硫酸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25%</a:t>
                      </a:r>
                      <a:r>
                        <a:rPr lang="zh-CN" altLang="en-US"/>
                        <a:t>体积比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597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氟化氢铵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100-120g/L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120g/L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120-200g/L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250-300g/L</a:t>
                      </a:r>
                      <a:endParaRPr lang="en-US" altLang="zh-CN"/>
                    </a:p>
                  </a:txBody>
                  <a:tcPr/>
                </a:tc>
              </a:tr>
              <a:tr h="3924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氢氟酸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2%</a:t>
                      </a:r>
                      <a:r>
                        <a:rPr lang="zh-CN" altLang="en-US"/>
                        <a:t>体积比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双氧水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30%</a:t>
                      </a:r>
                      <a:r>
                        <a:rPr lang="zh-CN" altLang="en-US"/>
                        <a:t>体积比</a:t>
                      </a:r>
                      <a:endParaRPr lang="zh-CN" altLang="en-US"/>
                    </a:p>
                  </a:txBody>
                  <a:tcPr/>
                </a:tc>
              </a:tr>
              <a:tr h="3930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稳定剂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1-2g/L</a:t>
                      </a:r>
                      <a:endParaRPr lang="en-US" altLang="zh-CN"/>
                    </a:p>
                  </a:txBody>
                  <a:tcPr/>
                </a:tc>
              </a:tr>
              <a:tr h="3924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黄烟抑制剂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2-3g/L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2-3g/L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2-3g/L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2-3g/L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2"/>
          <p:cNvSpPr/>
          <p:nvPr>
            <p:custDataLst>
              <p:tags r:id="rId1"/>
            </p:custDataLst>
          </p:nvPr>
        </p:nvSpPr>
        <p:spPr>
          <a:xfrm>
            <a:off x="0" y="3753958"/>
            <a:ext cx="12192000" cy="2785164"/>
          </a:xfrm>
          <a:custGeom>
            <a:avLst/>
            <a:gdLst>
              <a:gd name="connsiteX0" fmla="*/ 12157881 w 12157880"/>
              <a:gd name="connsiteY0" fmla="*/ 0 h 3034262"/>
              <a:gd name="connsiteX1" fmla="*/ 0 w 12157880"/>
              <a:gd name="connsiteY1" fmla="*/ 2361219 h 3034262"/>
              <a:gd name="connsiteX2" fmla="*/ 0 w 12157880"/>
              <a:gd name="connsiteY2" fmla="*/ 3034263 h 3034262"/>
              <a:gd name="connsiteX3" fmla="*/ 12154696 w 12157880"/>
              <a:gd name="connsiteY3" fmla="*/ 3034263 h 3034262"/>
              <a:gd name="connsiteX4" fmla="*/ 12157881 w 12157880"/>
              <a:gd name="connsiteY4" fmla="*/ 0 h 303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7880" h="3034262">
                <a:moveTo>
                  <a:pt x="12157881" y="0"/>
                </a:moveTo>
                <a:cubicBezTo>
                  <a:pt x="7303145" y="2609769"/>
                  <a:pt x="0" y="2361219"/>
                  <a:pt x="0" y="2361219"/>
                </a:cubicBezTo>
                <a:lnTo>
                  <a:pt x="0" y="3034263"/>
                </a:lnTo>
                <a:lnTo>
                  <a:pt x="12154696" y="3034263"/>
                </a:lnTo>
                <a:lnTo>
                  <a:pt x="12157881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80000"/>
                  <a:lumMod val="50000"/>
                  <a:lumOff val="50000"/>
                </a:schemeClr>
              </a:gs>
              <a:gs pos="0">
                <a:schemeClr val="accent1">
                  <a:alpha val="10000"/>
                  <a:lumMod val="50000"/>
                  <a:lumOff val="50000"/>
                </a:schemeClr>
              </a:gs>
            </a:gsLst>
            <a:lin ang="0" scaled="1"/>
            <a:tileRect/>
          </a:gradFill>
          <a:ln w="2274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" name="任意多边形: 形状 3"/>
          <p:cNvSpPr/>
          <p:nvPr>
            <p:custDataLst>
              <p:tags r:id="rId2"/>
            </p:custDataLst>
          </p:nvPr>
        </p:nvSpPr>
        <p:spPr>
          <a:xfrm>
            <a:off x="0" y="4072836"/>
            <a:ext cx="12192000" cy="2785164"/>
          </a:xfrm>
          <a:custGeom>
            <a:avLst/>
            <a:gdLst>
              <a:gd name="connsiteX0" fmla="*/ 12157881 w 12157880"/>
              <a:gd name="connsiteY0" fmla="*/ 0 h 3034262"/>
              <a:gd name="connsiteX1" fmla="*/ 0 w 12157880"/>
              <a:gd name="connsiteY1" fmla="*/ 2361219 h 3034262"/>
              <a:gd name="connsiteX2" fmla="*/ 0 w 12157880"/>
              <a:gd name="connsiteY2" fmla="*/ 3034263 h 3034262"/>
              <a:gd name="connsiteX3" fmla="*/ 12154696 w 12157880"/>
              <a:gd name="connsiteY3" fmla="*/ 3034263 h 3034262"/>
              <a:gd name="connsiteX4" fmla="*/ 12157881 w 12157880"/>
              <a:gd name="connsiteY4" fmla="*/ 0 h 303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7880" h="3034262">
                <a:moveTo>
                  <a:pt x="12157881" y="0"/>
                </a:moveTo>
                <a:cubicBezTo>
                  <a:pt x="7303145" y="2609769"/>
                  <a:pt x="0" y="2361219"/>
                  <a:pt x="0" y="2361219"/>
                </a:cubicBezTo>
                <a:lnTo>
                  <a:pt x="0" y="3034263"/>
                </a:lnTo>
                <a:lnTo>
                  <a:pt x="12154696" y="3034263"/>
                </a:lnTo>
                <a:lnTo>
                  <a:pt x="12157881" y="0"/>
                </a:ln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2274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除灰的维护</a:t>
            </a:r>
            <a:endParaRPr lang="zh-CN" altLang="en-US"/>
          </a:p>
        </p:txBody>
      </p:sp>
      <p:sp>
        <p:nvSpPr>
          <p:cNvPr id="14" name="矩形: 圆角 2"/>
          <p:cNvSpPr/>
          <p:nvPr>
            <p:custDataLst>
              <p:tags r:id="rId4"/>
            </p:custDataLst>
          </p:nvPr>
        </p:nvSpPr>
        <p:spPr>
          <a:xfrm>
            <a:off x="6372225" y="1738630"/>
            <a:ext cx="5165090" cy="4551045"/>
          </a:xfrm>
          <a:prstGeom prst="roundRect">
            <a:avLst>
              <a:gd name="adj" fmla="val 5023"/>
            </a:avLst>
          </a:prstGeom>
          <a:solidFill>
            <a:schemeClr val="lt1">
              <a:lumMod val="100000"/>
            </a:schemeClr>
          </a:solidFill>
          <a:ln w="6350">
            <a:solidFill>
              <a:schemeClr val="accent1">
                <a:alpha val="50000"/>
              </a:schemeClr>
            </a:solidFill>
          </a:ln>
          <a:effectLst>
            <a:outerShdw blurRad="571500" dist="38100" dir="5400000" algn="t" rotWithShape="0">
              <a:schemeClr val="accent1">
                <a:lumMod val="75000"/>
                <a:alpha val="1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>
                <a:solidFill>
                  <a:srgbClr val="262626"/>
                </a:solidFill>
                <a:sym typeface="MiSans Normal" panose="00000500000000000000" charset="-122"/>
              </a:rPr>
              <a:t>双氧水体系除灰剂：</a:t>
            </a:r>
            <a:endParaRPr lang="zh-CN" altLang="en-US" sz="2800">
              <a:solidFill>
                <a:srgbClr val="262626"/>
              </a:solidFill>
              <a:sym typeface="MiSans Normal" panose="00000500000000000000" charset="-122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rgbClr val="262626"/>
                </a:solidFill>
                <a:sym typeface="MiSans Normal" panose="00000500000000000000" charset="-122"/>
              </a:rPr>
              <a:t>控制波美度</a:t>
            </a:r>
            <a:r>
              <a:rPr lang="en-US" altLang="zh-CN" sz="2800">
                <a:solidFill>
                  <a:srgbClr val="262626"/>
                </a:solidFill>
                <a:sym typeface="MiSans Normal" panose="00000500000000000000" charset="-122"/>
              </a:rPr>
              <a:t>12</a:t>
            </a:r>
            <a:r>
              <a:rPr lang="zh-CN" altLang="en-US" sz="2800">
                <a:solidFill>
                  <a:srgbClr val="262626"/>
                </a:solidFill>
                <a:sym typeface="MiSans Normal" panose="00000500000000000000" charset="-122"/>
              </a:rPr>
              <a:t>以上</a:t>
            </a:r>
            <a:endParaRPr lang="zh-CN" altLang="en-US" sz="2800">
              <a:solidFill>
                <a:srgbClr val="262626"/>
              </a:solidFill>
              <a:sym typeface="MiSans Normal" panose="00000500000000000000" charset="-122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rgbClr val="262626"/>
                </a:solidFill>
                <a:sym typeface="MiSans Normal" panose="00000500000000000000" charset="-122"/>
              </a:rPr>
              <a:t>控制温度</a:t>
            </a:r>
            <a:r>
              <a:rPr lang="en-US" altLang="zh-CN" sz="2800">
                <a:solidFill>
                  <a:srgbClr val="262626"/>
                </a:solidFill>
                <a:sym typeface="MiSans Normal" panose="00000500000000000000" charset="-122"/>
              </a:rPr>
              <a:t>30</a:t>
            </a:r>
            <a:r>
              <a:rPr lang="zh-CN" altLang="en-US" sz="2800">
                <a:solidFill>
                  <a:srgbClr val="262626"/>
                </a:solidFill>
                <a:sym typeface="MiSans Normal" panose="00000500000000000000" charset="-122"/>
              </a:rPr>
              <a:t>度以下，防止温度过高</a:t>
            </a:r>
            <a:endParaRPr lang="zh-CN" altLang="en-US" sz="2800">
              <a:solidFill>
                <a:srgbClr val="262626"/>
              </a:solidFill>
              <a:sym typeface="MiSans Normal" panose="00000500000000000000" charset="-122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rgbClr val="262626"/>
                </a:solidFill>
                <a:sym typeface="MiSans Normal" panose="00000500000000000000" charset="-122"/>
              </a:rPr>
              <a:t>增加打气搅拌能减少用量</a:t>
            </a:r>
            <a:endParaRPr lang="zh-CN" altLang="en-US" sz="2800">
              <a:solidFill>
                <a:srgbClr val="262626"/>
              </a:solidFill>
              <a:sym typeface="MiSans Normal" panose="00000500000000000000" charset="-122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rgbClr val="262626"/>
                </a:solidFill>
                <a:sym typeface="MiSans Normal" panose="00000500000000000000" charset="-122"/>
              </a:rPr>
              <a:t>避免过多带出打入</a:t>
            </a:r>
            <a:endParaRPr lang="zh-CN" altLang="en-US" sz="2800">
              <a:solidFill>
                <a:srgbClr val="262626"/>
              </a:solidFill>
              <a:sym typeface="MiSans Normal" panose="00000500000000000000" charset="-122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>
              <a:solidFill>
                <a:srgbClr val="262626"/>
              </a:solidFill>
              <a:sym typeface="MiSans Normal" panose="00000500000000000000" charset="-122"/>
            </a:endParaRPr>
          </a:p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88340" y="1738630"/>
            <a:ext cx="5133975" cy="4551045"/>
          </a:xfrm>
          <a:prstGeom prst="roundRect">
            <a:avLst>
              <a:gd name="adj" fmla="val 5023"/>
            </a:avLst>
          </a:prstGeom>
          <a:solidFill>
            <a:srgbClr val="FFFFFF"/>
          </a:solidFill>
          <a:ln w="6350">
            <a:solidFill>
              <a:schemeClr val="accent1">
                <a:alpha val="30000"/>
              </a:schemeClr>
            </a:solidFill>
          </a:ln>
          <a:effectLst>
            <a:outerShdw blurRad="571500" dist="114300" dir="2700000" algn="t" rotWithShape="0">
              <a:schemeClr val="accent1">
                <a:lumMod val="75000"/>
                <a:alpha val="13000"/>
              </a:schemeClr>
            </a:outerShdw>
          </a:effectLst>
        </p:spPr>
        <p:txBody>
          <a:bodyPr vert="horz" wrap="square" lIns="252095" tIns="45720" rIns="179705" numCol="1" spcCol="0" rtlCol="0" fromWordArt="0" anchor="ctr" anchorCtr="0" forceAA="0" compatLnSpc="0">
            <a:norm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>
                <a:solidFill>
                  <a:srgbClr val="262626"/>
                </a:solidFill>
                <a:sym typeface="MiSans Normal" panose="00000500000000000000" charset="-122"/>
              </a:rPr>
              <a:t>硝酸体系除灰剂：</a:t>
            </a:r>
            <a:endParaRPr lang="zh-CN" altLang="en-US" sz="2800">
              <a:solidFill>
                <a:srgbClr val="262626"/>
              </a:solidFill>
              <a:sym typeface="MiSans Normal" panose="00000500000000000000" charset="-122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rgbClr val="262626"/>
                </a:solidFill>
                <a:sym typeface="MiSans Normal" panose="00000500000000000000" charset="-122"/>
              </a:rPr>
              <a:t>避免带入过多水分</a:t>
            </a:r>
            <a:endParaRPr lang="zh-CN" altLang="en-US" sz="2800">
              <a:solidFill>
                <a:srgbClr val="262626"/>
              </a:solidFill>
              <a:sym typeface="MiSans Normal" panose="00000500000000000000" charset="-122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rgbClr val="262626"/>
                </a:solidFill>
                <a:sym typeface="MiSans Normal" panose="00000500000000000000" charset="-122"/>
              </a:rPr>
              <a:t>增加温控，防止升温产生过多黄烟</a:t>
            </a:r>
            <a:endParaRPr lang="zh-CN" altLang="en-US" sz="2800">
              <a:solidFill>
                <a:srgbClr val="262626"/>
              </a:solidFill>
              <a:sym typeface="MiSans Normal" panose="0000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感谢您的观看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深圳恒享</a:t>
            </a:r>
            <a:r>
              <a:rPr lang="en-US" altLang="zh-CN"/>
              <a:t>-</a:t>
            </a:r>
            <a:r>
              <a:rPr lang="zh-CN" altLang="en-US"/>
              <a:t>程海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custom20234858_1*i*10"/>
  <p:tag name="KSO_WM_TEMPLATE_CATEGORY" val="custom"/>
  <p:tag name="KSO_WM_TEMPLATE_INDEX" val="20234858"/>
  <p:tag name="KSO_WM_UNIT_LAYERLEVEL" val="1"/>
  <p:tag name="KSO_WM_TAG_VERSION" val="3.0"/>
  <p:tag name="KSO_WM_BEAUTIFY_FLAG" val="#wm#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01.xml><?xml version="1.0" encoding="utf-8"?>
<p:tagLst xmlns:p="http://schemas.openxmlformats.org/presentationml/2006/main">
  <p:tag name="KSO_WM_SLIDE_ID" val="custom20234858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40495192"/>
  <p:tag name="KSO_WM_SLIDE_TYPE" val="text"/>
  <p:tag name="KSO_WM_SLIDE_SUBTYPE" val="picTxt"/>
  <p:tag name="KSO_WM_SLIDE_SIZE" val="413.685*365.589"/>
  <p:tag name="KSO_WM_SLIDE_POSITION" val="55.45*134.2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1836_1*i*4"/>
  <p:tag name="KSO_WM_TEMPLATE_CATEGORY" val="custom"/>
  <p:tag name="KSO_WM_TEMPLATE_INDEX" val="20231836"/>
  <p:tag name="KSO_WM_UNIT_LAYERLEVEL" val="1"/>
  <p:tag name="KSO_WM_TAG_VERSION" val="3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UNIT_VALUE" val="1904*14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836_1*d*1"/>
  <p:tag name="KSO_WM_TEMPLATE_CATEGORY" val="custom"/>
  <p:tag name="KSO_WM_TEMPLATE_INDEX" val="20231836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  <p:tag name="KSO_WM_UNIT_PICTURE_SUBTYPE" val="b"/>
  <p:tag name="KSO_WM_UNIT_FILL_FORE_SCHEMECOLOR_INDEX" val="5"/>
  <p:tag name="KSO_WM_UNIT_FILL_TYPE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1836_1*i*3"/>
  <p:tag name="KSO_WM_TEMPLATE_CATEGORY" val="custom"/>
  <p:tag name="KSO_WM_TEMPLATE_INDEX" val="20231836"/>
  <p:tag name="KSO_WM_UNIT_LAYERLEVEL" val="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836"/>
  <p:tag name="KSO_WM_UNIT_ID" val="custom20231836_1*a*1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10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93*275.244"/>
  <p:tag name="KSO_WM_SLIDE_POSITION" val="418.95*180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40495192"/>
  <p:tag name="KSO_WM_TEMPLATE_SUBCATEGORY" val="0"/>
  <p:tag name="KSO_WM_SLIDE_INDEX" val="1"/>
  <p:tag name="KSO_WM_TAG_VERSION" val="3.0"/>
  <p:tag name="KSO_WM_SLIDE_ID" val="custom20231836_1"/>
  <p:tag name="KSO_WM_SLIDE_ITEM_CNT" val="3"/>
  <p:tag name="resource_record_key" val="{&quot;13&quot;:[4364938],&quot;65&quot;:[40495192]}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51_1*i*1"/>
  <p:tag name="KSO_WM_TEMPLATE_CATEGORY" val="custom"/>
  <p:tag name="KSO_WM_TEMPLATE_INDEX" val="2023245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USESOURCEFORMAT_APPLY" val="0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088_1*n_h_i*1_2_1"/>
  <p:tag name="KSO_WM_TEMPLATE_CATEGORY" val="diagram"/>
  <p:tag name="KSO_WM_TEMPLATE_INDEX" val="2023108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3"/>
  <p:tag name="KSO_WM_DIAGRAM_VIRTUALLY_FRAME" val="{&quot;height&quot;:435.2249606299212,&quot;left&quot;:61.70010724296121,&quot;top&quot;:84.52503937007874,&quot;width&quot;:778.73779541549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9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088_1*n_h_a*1_1_1"/>
  <p:tag name="KSO_WM_TEMPLATE_CATEGORY" val="diagram"/>
  <p:tag name="KSO_WM_TEMPLATE_INDEX" val="2023108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PRESET_TEXT" val="单击此处添&#10;加项标题"/>
  <p:tag name="KSO_WM_UNIT_TEXT_FILL_FORE_SCHEMECOLOR_INDEX" val="5"/>
  <p:tag name="KSO_WM_DIAGRAM_MAX_ITEMCNT" val="6"/>
  <p:tag name="KSO_WM_DIAGRAM_MIN_ITEMCNT" val="3"/>
  <p:tag name="KSO_WM_DIAGRAM_VIRTUALLY_FRAME" val="{&quot;height&quot;:435.2249606299212,&quot;left&quot;:61.70010724296121,&quot;top&quot;:84.52503937007874,&quot;width&quot;:778.73779541549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1088_1*n_h_h_i*1_2_3_2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435.2249606299212,&quot;left&quot;:61.70010724296121,&quot;top&quot;:84.52503937007874,&quot;width&quot;:778.7377954154902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088_1*n_h_h_i*1_2_3_1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6"/>
  <p:tag name="KSO_WM_DIAGRAM_MIN_ITEMCNT" val="3"/>
  <p:tag name="KSO_WM_DIAGRAM_VIRTUALLY_FRAME" val="{&quot;height&quot;:435.2249606299212,&quot;left&quot;:61.70010724296121,&quot;top&quot;:84.52503937007874,&quot;width&quot;:778.7377954154902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1,&quot;foreColorIndex&quot;:14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231088_1*n_h_h_i*1_2_3_3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6"/>
  <p:tag name="KSO_WM_DIAGRAM_MIN_ITEMCNT" val="3"/>
  <p:tag name="KSO_WM_DIAGRAM_VIRTUALLY_FRAME" val="{&quot;height&quot;:435.2249606299212,&quot;left&quot;:61.70010724296121,&quot;top&quot;:84.52503937007874,&quot;width&quot;:778.7377954154902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1,&quot;foreColorIndex&quot;:14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088_1*n_h_h_i*1_2_1_1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435.2249606299212,&quot;left&quot;:61.70010724296121,&quot;top&quot;:84.52503937007874,&quot;width&quot;:778.7377954154902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1088_1*n_h_h_i*1_2_1_2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6"/>
  <p:tag name="KSO_WM_DIAGRAM_MIN_ITEMCNT" val="3"/>
  <p:tag name="KSO_WM_DIAGRAM_VIRTUALLY_FRAME" val="{&quot;height&quot;:435.2249606299212,&quot;left&quot;:61.70010724296121,&quot;top&quot;:84.52503937007874,&quot;width&quot;:778.7377954154902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1,&quot;foreColorIndex&quot;:14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31088_1*n_h_h_i*1_2_1_3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6"/>
  <p:tag name="KSO_WM_DIAGRAM_MIN_ITEMCNT" val="3"/>
  <p:tag name="KSO_WM_DIAGRAM_VIRTUALLY_FRAME" val="{&quot;height&quot;:435.2249606299212,&quot;left&quot;:61.70010724296121,&quot;top&quot;:84.52503937007874,&quot;width&quot;:778.7377954154902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1,&quot;foreColorIndex&quot;:14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231088_1*n_h_h_i*1_2_2_3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435.2249606299212,&quot;left&quot;:61.70010724296121,&quot;top&quot;:84.52503937007874,&quot;width&quot;:778.7377954154902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6"/>
  <p:tag name="KSO_WM_DIAGRAM_MIN_ITEMCNT" val="3"/>
  <p:tag name="KSO_WM_DIAGRAM_VIRTUALLY_FRAME" val="{&quot;height&quot;:435.2249606299212,&quot;left&quot;:61.70010724296121,&quot;top&quot;:84.52503937007874,&quot;width&quot;:778.7377954154902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1,&quot;foreColorIndex&quot;:14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1088_1*n_h_h_i*1_2_2_2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6"/>
  <p:tag name="KSO_WM_DIAGRAM_MIN_ITEMCNT" val="3"/>
  <p:tag name="KSO_WM_DIAGRAM_VIRTUALLY_FRAME" val="{&quot;height&quot;:435.2249606299212,&quot;left&quot;:61.70010724296121,&quot;top&quot;:84.52503937007874,&quot;width&quot;:778.7377954154902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1,&quot;foreColorIndex&quot;:14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9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diag"/>
  <p:tag name="KSO_WM_SLIDE_SIZE" val="735.84*113.4"/>
  <p:tag name="KSO_WM_SLIDE_POSITION" val="112.78*236.7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40495192"/>
  <p:tag name="KSO_WM_TEMPLATE_SUBCATEGORY" val="0"/>
  <p:tag name="KSO_WM_SLIDE_INDEX" val="1"/>
  <p:tag name="KSO_WM_TAG_VERSION" val="3.0"/>
  <p:tag name="KSO_WM_SLIDE_ID" val="custom20232451_1"/>
  <p:tag name="KSO_WM_SLIDE_ITEM_CNT" val="1"/>
</p:tagLst>
</file>

<file path=ppt/tags/tag1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8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905_1*a*1"/>
  <p:tag name="KSO_WM_TEMPLATE_CATEGORY" val="custom"/>
  <p:tag name="KSO_WM_TEMPLATE_INDEX" val="20231905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d*1_3_1"/>
  <p:tag name="KSO_WM_TEMPLATE_CATEGORY" val="diagram"/>
  <p:tag name="KSO_WM_TEMPLATE_INDEX" val="20233335"/>
  <p:tag name="KSO_WM_UNIT_LAYERLEVEL" val="1_1_1"/>
  <p:tag name="KSO_WM_TAG_VERSION" val="3.0"/>
  <p:tag name="KSO_WM_UNIT_VALUE" val="620*620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MH_PIC_SOURCE_TYPE" val="generate_slide_ai"/>
  <p:tag name="KSO_WM_UNIT_LINE_FILL_TYPE" val="2"/>
  <p:tag name="KSO_WM_UNIT_USESOURCEFORMAT_APPLY" val="0"/>
</p:tagLst>
</file>

<file path=ppt/tags/tag122.xml><?xml version="1.0" encoding="utf-8"?>
<p:tagLst xmlns:p="http://schemas.openxmlformats.org/presentationml/2006/main">
  <p:tag name="TABLE_ENDDRAG_ORIGIN_RECT" val="805*299"/>
  <p:tag name="TABLE_ENDDRAG_RECT" val="54*201*806*299"/>
</p:tagLst>
</file>

<file path=ppt/tags/tag12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diag"/>
  <p:tag name="KSO_WM_SLIDE_SIZE" val="735.84*113.4"/>
  <p:tag name="KSO_WM_SLIDE_POSITION" val="112.78*236.7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40495192"/>
  <p:tag name="KSO_WM_TEMPLATE_SUBCATEGORY" val="0"/>
  <p:tag name="KSO_WM_SLIDE_INDEX" val="1"/>
  <p:tag name="KSO_WM_TAG_VERSION" val="3.0"/>
  <p:tag name="KSO_WM_SLIDE_ID" val="custom20232451_1"/>
  <p:tag name="KSO_WM_SLIDE_ITEM_CNT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58_1*i*1"/>
  <p:tag name="KSO_WM_TEMPLATE_CATEGORY" val="custom"/>
  <p:tag name="KSO_WM_TEMPLATE_INDEX" val="20234958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58_1*i*2"/>
  <p:tag name="KSO_WM_TEMPLATE_CATEGORY" val="custom"/>
  <p:tag name="KSO_WM_TEMPLATE_INDEX" val="20234958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58_1*a*1"/>
  <p:tag name="KSO_WM_TEMPLATE_CATEGORY" val="custom"/>
  <p:tag name="KSO_WM_TEMPLATE_INDEX" val="20234958"/>
  <p:tag name="KSO_WM_UNIT_LAYERLEVEL" val="1"/>
  <p:tag name="KSO_WM_TAG_VERSION" val="3.0"/>
  <p:tag name="KSO_WM_BEAUTIFY_FLAG" val="#wm#"/>
  <p:tag name="KSO_WM_UNIT_VALUE" val="26"/>
  <p:tag name="KSO_WM_UNIT_TEXT_TYPE" val="1"/>
  <p:tag name="KSO_WM_UNIT_PRESET_TEXT" val="单击此处添加标题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958_1*i*3"/>
  <p:tag name="KSO_WM_TEMPLATE_CATEGORY" val="custom"/>
  <p:tag name="KSO_WM_TEMPLATE_INDEX" val="20234958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958_1*f*1"/>
  <p:tag name="KSO_WM_TEMPLATE_CATEGORY" val="custom"/>
  <p:tag name="KSO_WM_TEMPLATE_INDEX" val="20234958"/>
  <p:tag name="KSO_WM_UNIT_LAYERLEVEL" val="1"/>
  <p:tag name="KSO_WM_TAG_VERSION" val="3.0"/>
  <p:tag name="KSO_WM_BEAUTIFY_FLAG" val="#wm#"/>
  <p:tag name="KSO_WM_UNIT_VALUE" val="276"/>
  <p:tag name="KSO_WM_UNIT_TEXT_TYPE" val="1"/>
  <p:tag name="KSO_WM_UNIT_TEXT_LAYER_COUNT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。单击此处添加文本具体内容，简明扼要地阐述您的观点。根据需要可酌情增减文字，以便观者准确地理解您传达的思想。单击此处添加文本具体内容，简明扼要地阐述您的观点。根据需要可酌情增减文字，简明扼要地阐述您的观点。根据需要可酌情增减文字,单击此处添加文本具体内容，简明扼要地阐述您的观点"/>
</p:tagLst>
</file>

<file path=ppt/tags/tag129.xml><?xml version="1.0" encoding="utf-8"?>
<p:tagLst xmlns:p="http://schemas.openxmlformats.org/presentationml/2006/main">
  <p:tag name="KSO_WM_SLIDE_ID" val="custom20234958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60*492"/>
  <p:tag name="KSO_WM_SLIDE_POSITION" val="0*47"/>
  <p:tag name="KSO_WM_TAG_VERSION" val="3.0"/>
  <p:tag name="KSO_WM_BEAUTIFY_FLAG" val="#wm#"/>
  <p:tag name="KSO_WM_TEMPLATE_CATEGORY" val="custom"/>
  <p:tag name="KSO_WM_TEMPLATE_INDEX" val="40495192"/>
  <p:tag name="KSO_WM_SLIDE_LAYOUT" val="a_f_α"/>
  <p:tag name="KSO_WM_SLIDE_LAYOUT_CNT" val="1_1_1"/>
</p:tagLst>
</file>

<file path=ppt/tags/tag1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40495192_9*a*1"/>
  <p:tag name="KSO_WM_UNIT_ISNUMDGMTITLE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5192"/>
  <p:tag name="KSO_WM_TEMPLATE_CATEGORY" val="custom"/>
  <p:tag name="KSO_WM_UNIT_ISCONTENTSTITLE" val="0"/>
  <p:tag name="KSO_WM_UNIT_TEXT_TYPE" val="0"/>
  <p:tag name="KSO_WM_UNIT_NOCLEAR" val="0"/>
  <p:tag name="KSO_WM_UNIT_PRESET_TEXT" val="感谢您的观看"/>
</p:tagLst>
</file>

<file path=ppt/tags/tag13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40495192_9*f*1"/>
  <p:tag name="KSO_WM_UNIT_ISNUMDGMTITLE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5192"/>
  <p:tag name="KSO_WM_TEMPLATE_CATEGORY" val="custom"/>
  <p:tag name="KSO_WM_UNIT_TEXT_LAYER_COUNT" val="1"/>
  <p:tag name="KSO_WM_UNIT_TEXT_TYPE" val="1"/>
  <p:tag name="KSO_WM_UNIT_NOCLEAR" val="0"/>
  <p:tag name="KSO_WM_UNIT_PRESET_TEXT" val="汇报人：WPS"/>
</p:tagLst>
</file>

<file path=ppt/tags/tag132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40495192"/>
  <p:tag name="KSO_WM_TEMPLATE_CATEGORY" val="custom"/>
  <p:tag name="KSO_WM_SLIDE_INDEX" val="9"/>
  <p:tag name="KSO_WM_SLIDE_ID" val="custom40495192_9"/>
  <p:tag name="KSO_WM_TEMPLATE_MASTER_TYPE" val="0"/>
  <p:tag name="KSO_WM_SLIDE_LAYOUT" val="a_f"/>
  <p:tag name="KSO_WM_SLIDE_LAYOUT_CNT" val="1_1"/>
</p:tagLst>
</file>

<file path=ppt/tags/tag133.xml><?xml version="1.0" encoding="utf-8"?>
<p:tagLst xmlns:p="http://schemas.openxmlformats.org/presentationml/2006/main">
  <p:tag name="resource_record_key" val="{&quot;13&quot;:[4364938],&quot;65&quot;:[40495192]}"/>
</p:tagLst>
</file>

<file path=ppt/tags/tag1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2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1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42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3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4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5192"/>
</p:tagLst>
</file>

<file path=ppt/tags/tag7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40495192"/>
</p:tagLst>
</file>

<file path=ppt/tags/tag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3"/>
</p:tagLst>
</file>

<file path=ppt/tags/tag8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40495192"/>
  <p:tag name="KSO_WM_TEMPLATE_CATEGORY" val="custom"/>
  <p:tag name="KSO_WM_TEMPLATE_MASTER_TYPE" val="0"/>
</p:tagLst>
</file>

<file path=ppt/tags/tag8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40495192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5192"/>
  <p:tag name="KSO_WM_TEMPLATE_CATEGORY" val="custom"/>
  <p:tag name="KSO_WM_UNIT_ISCONTENTSTITLE" val="0"/>
  <p:tag name="KSO_WM_UNIT_PRESET_TEXT" val="单击添加文档的标题"/>
</p:tagLst>
</file>

<file path=ppt/tags/tag85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40495192_1*f*1"/>
  <p:tag name="KSO_WM_UNIT_ISNUMDGMTITLE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5192"/>
  <p:tag name="KSO_WM_TEMPLATE_CATEGORY" val="custom"/>
  <p:tag name="KSO_WM_UNIT_TEXT_LAYER_COUNT" val="1"/>
  <p:tag name="KSO_WM_UNIT_TEXT_TYPE" val="1"/>
  <p:tag name="KSO_WM_UNIT_NOCLEAR" val="0"/>
  <p:tag name="KSO_WM_UNIT_PRESET_TEXT" val="汇报人：WPS"/>
</p:tagLst>
</file>

<file path=ppt/tags/tag86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40495192"/>
  <p:tag name="KSO_WM_TEMPLATE_CATEGORY" val="custom"/>
  <p:tag name="KSO_WM_SLIDE_INDEX" val="1"/>
  <p:tag name="KSO_WM_SLIDE_ID" val="custom40495192_1"/>
  <p:tag name="KSO_WM_TEMPLATE_MASTER_TYPE" val="0"/>
  <p:tag name="KSO_WM_SLIDE_LAYOUT" val="a_f"/>
  <p:tag name="KSO_WM_SLIDE_LAYOUT_CNT" val="1_1"/>
  <p:tag name="KSO_WM_SLIDE_THEME_ID" val="3428443"/>
  <p:tag name="KSO_WM_SLIDE_THEME_NAME" val="科技风发布会PPT模板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474_1*a*1"/>
  <p:tag name="KSO_WM_TEMPLATE_CATEGORY" val="custom"/>
  <p:tag name="KSO_WM_TEMPLATE_INDEX" val="20234474"/>
  <p:tag name="KSO_WM_UNIT_LAYERLEVEL" val="1"/>
  <p:tag name="KSO_WM_TAG_VERSION" val="3.0"/>
  <p:tag name="KSO_WM_BEAUTIFY_FLAG" val="#wm#"/>
  <p:tag name="KSO_WM_UNIT_TEXT_TYPE" val="1"/>
  <p:tag name="KSO_WM_UNIT_TEXT_FILL_FORE_SCHEMECOLOR_INDEX" val="13"/>
  <p:tag name="KSO_WM_UNIT_TEXT_FILL_TYPE" val="1"/>
  <p:tag name="KSO_WM_UNIT_USESOURCEFORMAT_APPLY" val="1"/>
  <p:tag name="KSO_WM_UNIT_PRESET_TEXT" val="单击此处添加标题"/>
</p:tagLst>
</file>

<file path=ppt/tags/tag88.xml><?xml version="1.0" encoding="utf-8"?>
<p:tagLst xmlns:p="http://schemas.openxmlformats.org/presentationml/2006/main">
  <p:tag name="KSO_WM_SLIDE_ID" val="custom20234474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40495192"/>
  <p:tag name="KSO_WM_SLIDE_TYPE" val="text"/>
  <p:tag name="KSO_WM_SLIDE_SUBTYPE" val="picTxt"/>
  <p:tag name="KSO_WM_SLIDE_SIZE" val="882*444"/>
  <p:tag name="KSO_WM_SLIDE_POSITION" val="48*47"/>
  <p:tag name="KSO_WM_SLIDE_LAYOUT" val="a_f_β"/>
  <p:tag name="KSO_WM_SLIDE_LAYOUT_CNT" val="1_1_1"/>
  <p:tag name="KSO_WM_SPECIAL_SOURCE" val="bdnull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858_1*a*1"/>
  <p:tag name="KSO_WM_TEMPLATE_CATEGORY" val="custom"/>
  <p:tag name="KSO_WM_TEMPLATE_INDEX" val="20234858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858_1*i*1"/>
  <p:tag name="KSO_WM_TEMPLATE_CATEGORY" val="custom"/>
  <p:tag name="KSO_WM_TEMPLATE_INDEX" val="20234858"/>
  <p:tag name="KSO_WM_UNIT_LAYERLEVEL" val="1"/>
  <p:tag name="KSO_WM_TAG_VERSION" val="3.0"/>
  <p:tag name="KSO_WM_BEAUTIFY_FLAG" val="#wm#"/>
  <p:tag name="KSO_WM_UNIT_FILL_FORE_SCHEMECOLOR_INDEX" val="5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91.xml><?xml version="1.0" encoding="utf-8"?>
<p:tagLst xmlns:p="http://schemas.openxmlformats.org/presentationml/2006/main">
  <p:tag name="KSO_WM_UNIT_VALUE" val="1027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4858_1*d*1"/>
  <p:tag name="KSO_WM_TEMPLATE_CATEGORY" val="custom"/>
  <p:tag name="KSO_WM_TEMPLATE_INDEX" val="20234858"/>
  <p:tag name="KSO_WM_UNIT_LAYERLEVEL" val="1"/>
  <p:tag name="KSO_WM_TAG_VERSION" val="3.0"/>
  <p:tag name="KSO_WM_BEAUTIFY_FLAG" val="#wm#"/>
  <p:tag name="KSO_WM_UNIT_PICTURE_SUBTYPE" val="b"/>
  <p:tag name="KSO_WM_UNIT_FILL_FORE_SCHEMECOLOR_INDEX" val="5"/>
  <p:tag name="KSO_WM_UNIT_FILL_TYPE" val="1"/>
  <p:tag name="KSO_WM_UNIT_LINE_FORE_SCHEMECOLOR_INDEX" val="5"/>
  <p:tag name="KSO_WM_UNIT_USESOURCEFORMAT_APPLY" val="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858_1*i*2"/>
  <p:tag name="KSO_WM_TEMPLATE_CATEGORY" val="custom"/>
  <p:tag name="KSO_WM_TEMPLATE_INDEX" val="20234858"/>
  <p:tag name="KSO_WM_UNIT_LAYERLEVEL" val="1"/>
  <p:tag name="KSO_WM_TAG_VERSION" val="3.0"/>
  <p:tag name="KSO_WM_BEAUTIFY_FLAG" val="#wm#"/>
  <p:tag name="KSO_WM_UNIT_USESOURCEFORMAT_APPLY" val="0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4858_1*i*3"/>
  <p:tag name="KSO_WM_TEMPLATE_CATEGORY" val="custom"/>
  <p:tag name="KSO_WM_TEMPLATE_INDEX" val="20234858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4858_1*i*4"/>
  <p:tag name="KSO_WM_TEMPLATE_CATEGORY" val="custom"/>
  <p:tag name="KSO_WM_TEMPLATE_INDEX" val="20234858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USESOURCEFORMAT_APPLY" val="0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34858_1*i*5"/>
  <p:tag name="KSO_WM_TEMPLATE_CATEGORY" val="custom"/>
  <p:tag name="KSO_WM_TEMPLATE_INDEX" val="20234858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34858_1*i*6"/>
  <p:tag name="KSO_WM_TEMPLATE_CATEGORY" val="custom"/>
  <p:tag name="KSO_WM_TEMPLATE_INDEX" val="20234858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USESOURCEFORMAT_APPLY" val="0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20234858_1*i*7"/>
  <p:tag name="KSO_WM_TEMPLATE_CATEGORY" val="custom"/>
  <p:tag name="KSO_WM_TEMPLATE_INDEX" val="20234858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custom20234858_1*i*8"/>
  <p:tag name="KSO_WM_TEMPLATE_CATEGORY" val="custom"/>
  <p:tag name="KSO_WM_TEMPLATE_INDEX" val="20234858"/>
  <p:tag name="KSO_WM_UNIT_LAYERLEVEL" val="1"/>
  <p:tag name="KSO_WM_TAG_VERSION" val="3.0"/>
  <p:tag name="KSO_WM_BEAUTIFY_FLAG" val="#wm#"/>
  <p:tag name="KSO_WM_UNIT_FILL_FORE_SCHEMECOLOR_INDEX" val="5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custom20234858_1*i*9"/>
  <p:tag name="KSO_WM_TEMPLATE_CATEGORY" val="custom"/>
  <p:tag name="KSO_WM_TEMPLATE_INDEX" val="20234858"/>
  <p:tag name="KSO_WM_UNIT_LAYERLEVEL" val="1"/>
  <p:tag name="KSO_WM_TAG_VERSION" val="3.0"/>
  <p:tag name="KSO_WM_BEAUTIFY_FLAG" val="#wm#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101">
      <a:dk1>
        <a:srgbClr val="000000"/>
      </a:dk1>
      <a:lt1>
        <a:srgbClr val="FFFFFF"/>
      </a:lt1>
      <a:dk2>
        <a:srgbClr val="001548"/>
      </a:dk2>
      <a:lt2>
        <a:srgbClr val="F5F7FF"/>
      </a:lt2>
      <a:accent1>
        <a:srgbClr val="46CFD9"/>
      </a:accent1>
      <a:accent2>
        <a:srgbClr val="39ABCF"/>
      </a:accent2>
      <a:accent3>
        <a:srgbClr val="25BF51"/>
      </a:accent3>
      <a:accent4>
        <a:srgbClr val="57D19F"/>
      </a:accent4>
      <a:accent5>
        <a:srgbClr val="5B9BD5"/>
      </a:accent5>
      <a:accent6>
        <a:srgbClr val="70AD47"/>
      </a:accent6>
      <a:hlink>
        <a:srgbClr val="304FFE"/>
      </a:hlink>
      <a:folHlink>
        <a:srgbClr val="492067"/>
      </a:folHlink>
    </a:clrScheme>
    <a:fontScheme name="自定义 20">
      <a:majorFont>
        <a:latin typeface="汉仪润圆-65简"/>
        <a:ea typeface="汉仪润圆-65简"/>
        <a:cs typeface=""/>
      </a:majorFont>
      <a:minorFont>
        <a:latin typeface="汉仪润圆-65简"/>
        <a:ea typeface="汉仪润圆-6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WPS 演示</Application>
  <PresentationFormat>宽屏</PresentationFormat>
  <Paragraphs>129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宋体</vt:lpstr>
      <vt:lpstr>Wingdings</vt:lpstr>
      <vt:lpstr>MiSans Normal</vt:lpstr>
      <vt:lpstr>汉仪文黑-55简</vt:lpstr>
      <vt:lpstr>微软雅黑</vt:lpstr>
      <vt:lpstr>华文楷体</vt:lpstr>
      <vt:lpstr>+中文标题</vt:lpstr>
      <vt:lpstr>Segoe Print</vt:lpstr>
      <vt:lpstr>仿宋</vt:lpstr>
      <vt:lpstr>汉仪润圆-65简</vt:lpstr>
      <vt:lpstr>Arial Unicode MS</vt:lpstr>
      <vt:lpstr>Calibri</vt:lpstr>
      <vt:lpstr>黑体</vt:lpstr>
      <vt:lpstr>WPS</vt:lpstr>
      <vt:lpstr>Office 主题​​</vt:lpstr>
      <vt:lpstr>压铸铝合金除灰工艺</vt:lpstr>
      <vt:lpstr>典型的ADC12压铸铝合金成分</vt:lpstr>
      <vt:lpstr>挂灰的形成原因</vt:lpstr>
      <vt:lpstr>除灰的原理</vt:lpstr>
      <vt:lpstr>铝合金除垢体系</vt:lpstr>
      <vt:lpstr>环保除垢剂的组成</vt:lpstr>
      <vt:lpstr>除灰的维护</vt:lpstr>
      <vt:lpstr>感谢您的观看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5</cp:revision>
  <dcterms:created xsi:type="dcterms:W3CDTF">2023-08-09T12:44:00Z</dcterms:created>
  <dcterms:modified xsi:type="dcterms:W3CDTF">2025-08-06T01:25:46Z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4566218CBA024C61A7B23BF1EBBBF6F6_12</vt:lpwstr>
  </property>
</Properties>
</file>