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3" r:id="rId5"/>
    <p:sldId id="261"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r>
              <a:rPr lang="zh-CN" altLang="en-US"/>
              <a:t>次亚磷酸钠的分析</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zh-CN" altLang="en-US"/>
              <a:t>化学分析技术</a:t>
            </a:r>
            <a:endParaRPr lang="zh-CN" altLang="en-US"/>
          </a:p>
        </p:txBody>
      </p:sp>
      <p:sp>
        <p:nvSpPr>
          <p:cNvPr id="3" name="内容占位符 2"/>
          <p:cNvSpPr>
            <a:spLocks noGrp="1"/>
          </p:cNvSpPr>
          <p:nvPr>
            <p:ph idx="1"/>
          </p:nvPr>
        </p:nvSpPr>
        <p:spPr/>
        <p:txBody>
          <a:bodyPr>
            <a:normAutofit fontScale="60000"/>
          </a:bodyPr>
          <a:p>
            <a:r>
              <a:rPr lang="zh-CN" altLang="en-US"/>
              <a:t>这次我们要讲的是化学镍溶液中次磷酸钠含量的分析</a:t>
            </a:r>
            <a:endParaRPr lang="en-US" altLang="zh-CN"/>
          </a:p>
          <a:p>
            <a:r>
              <a:rPr lang="zh-CN" altLang="en-US"/>
              <a:t>首先我们来看看分析的原理：</a:t>
            </a:r>
            <a:r>
              <a:rPr lang="zh-CN" altLang="en-US">
                <a:sym typeface="+mn-ea"/>
              </a:rPr>
              <a:t>氧化还原</a:t>
            </a:r>
            <a:endParaRPr lang="zh-CN" altLang="en-US"/>
          </a:p>
          <a:p>
            <a:r>
              <a:rPr lang="zh-CN" altLang="en-US"/>
              <a:t>我们都知道，次亚磷酸钠具有比较强的还原性。而碘单质具有比较强的氧化性。</a:t>
            </a:r>
            <a:r>
              <a:rPr lang="en-US" altLang="zh-CN"/>
              <a:t> </a:t>
            </a:r>
            <a:r>
              <a:rPr lang="zh-CN" altLang="en-US"/>
              <a:t>我们利用这一点，在酸性条件下，让过量的碘单质和次亚磷酸钠充分反应。</a:t>
            </a:r>
            <a:r>
              <a:rPr lang="en-US" altLang="zh-CN"/>
              <a:t> </a:t>
            </a:r>
            <a:r>
              <a:rPr lang="zh-CN" altLang="en-US"/>
              <a:t>次亚磷酸钠生成了亚磷酸钠，而碘单质还原成碘离子。</a:t>
            </a:r>
            <a:r>
              <a:rPr lang="en-US" altLang="zh-CN"/>
              <a:t>  </a:t>
            </a:r>
            <a:r>
              <a:rPr lang="zh-CN" altLang="en-US"/>
              <a:t>溶液中就会有碘单质和碘离子的混合物。</a:t>
            </a:r>
            <a:endParaRPr lang="zh-CN" altLang="en-US"/>
          </a:p>
          <a:p>
            <a:r>
              <a:rPr lang="zh-CN" altLang="en-US"/>
              <a:t>反应式如下：</a:t>
            </a:r>
            <a:r>
              <a:rPr lang="en-US" altLang="zh-CN">
                <a:sym typeface="+mn-ea"/>
              </a:rPr>
              <a:t>NaH</a:t>
            </a:r>
            <a:r>
              <a:rPr lang="en-US" altLang="zh-CN" baseline="-25000">
                <a:sym typeface="+mn-ea"/>
              </a:rPr>
              <a:t>2</a:t>
            </a:r>
            <a:r>
              <a:rPr lang="en-US" altLang="zh-CN">
                <a:sym typeface="+mn-ea"/>
              </a:rPr>
              <a:t>PO</a:t>
            </a:r>
            <a:r>
              <a:rPr lang="en-US" altLang="zh-CN" baseline="-25000">
                <a:sym typeface="+mn-ea"/>
              </a:rPr>
              <a:t>2</a:t>
            </a:r>
            <a:r>
              <a:rPr lang="en-US" altLang="zh-CN">
                <a:sym typeface="+mn-ea"/>
              </a:rPr>
              <a:t>+H2O+I</a:t>
            </a:r>
            <a:r>
              <a:rPr lang="en-US" altLang="zh-CN" baseline="-25000">
                <a:sym typeface="+mn-ea"/>
              </a:rPr>
              <a:t>2</a:t>
            </a:r>
            <a:r>
              <a:rPr lang="en-US" altLang="zh-CN">
                <a:sym typeface="+mn-ea"/>
              </a:rPr>
              <a:t>==NaH</a:t>
            </a:r>
            <a:r>
              <a:rPr lang="en-US" altLang="zh-CN" baseline="-25000">
                <a:sym typeface="+mn-ea"/>
              </a:rPr>
              <a:t>2</a:t>
            </a:r>
            <a:r>
              <a:rPr lang="en-US" altLang="zh-CN">
                <a:sym typeface="+mn-ea"/>
              </a:rPr>
              <a:t>PO</a:t>
            </a:r>
            <a:r>
              <a:rPr lang="en-US" altLang="zh-CN" baseline="-25000">
                <a:sym typeface="+mn-ea"/>
              </a:rPr>
              <a:t>3</a:t>
            </a:r>
            <a:r>
              <a:rPr lang="en-US" altLang="zh-CN">
                <a:sym typeface="+mn-ea"/>
              </a:rPr>
              <a:t>+2HI</a:t>
            </a:r>
            <a:endParaRPr lang="zh-CN" altLang="en-US"/>
          </a:p>
          <a:p>
            <a:r>
              <a:rPr lang="zh-CN" altLang="en-US"/>
              <a:t>而硫代硫酸钠属于中等还原性物质，向此时的混合溶液中加入硫代硫酸钠，就会与剩余的碘单质反应，最终碘单质全部反应成为碘离子。</a:t>
            </a:r>
            <a:endParaRPr lang="zh-CN" altLang="en-US"/>
          </a:p>
          <a:p>
            <a:r>
              <a:rPr lang="zh-CN" altLang="en-US"/>
              <a:t>反应式如下：</a:t>
            </a:r>
            <a:r>
              <a:rPr lang="en-US" altLang="zh-CN">
                <a:sym typeface="+mn-ea"/>
              </a:rPr>
              <a:t>2Na</a:t>
            </a:r>
            <a:r>
              <a:rPr lang="en-US" altLang="zh-CN" baseline="-25000">
                <a:sym typeface="+mn-ea"/>
              </a:rPr>
              <a:t>2</a:t>
            </a:r>
            <a:r>
              <a:rPr lang="en-US" altLang="zh-CN">
                <a:sym typeface="+mn-ea"/>
              </a:rPr>
              <a:t>S</a:t>
            </a:r>
            <a:r>
              <a:rPr lang="en-US" altLang="zh-CN" baseline="-25000">
                <a:sym typeface="+mn-ea"/>
              </a:rPr>
              <a:t>2</a:t>
            </a:r>
            <a:r>
              <a:rPr lang="en-US" altLang="zh-CN">
                <a:sym typeface="+mn-ea"/>
              </a:rPr>
              <a:t>O</a:t>
            </a:r>
            <a:r>
              <a:rPr lang="en-US" altLang="zh-CN" baseline="-25000">
                <a:sym typeface="+mn-ea"/>
              </a:rPr>
              <a:t>3</a:t>
            </a:r>
            <a:r>
              <a:rPr lang="en-US" altLang="zh-CN">
                <a:sym typeface="+mn-ea"/>
              </a:rPr>
              <a:t> + I</a:t>
            </a:r>
            <a:r>
              <a:rPr lang="en-US" altLang="zh-CN" baseline="-25000">
                <a:sym typeface="+mn-ea"/>
              </a:rPr>
              <a:t>2</a:t>
            </a:r>
            <a:r>
              <a:rPr lang="en-US" altLang="zh-CN">
                <a:sym typeface="+mn-ea"/>
              </a:rPr>
              <a:t> </a:t>
            </a:r>
            <a:r>
              <a:rPr lang="en-US" altLang="en-US">
                <a:sym typeface="+mn-ea"/>
              </a:rPr>
              <a:t>→</a:t>
            </a:r>
            <a:r>
              <a:rPr lang="en-US" altLang="zh-CN">
                <a:sym typeface="+mn-ea"/>
              </a:rPr>
              <a:t> Na</a:t>
            </a:r>
            <a:r>
              <a:rPr lang="en-US" altLang="zh-CN" baseline="-25000">
                <a:sym typeface="+mn-ea"/>
              </a:rPr>
              <a:t>2</a:t>
            </a:r>
            <a:r>
              <a:rPr lang="en-US" altLang="zh-CN">
                <a:sym typeface="+mn-ea"/>
              </a:rPr>
              <a:t>S</a:t>
            </a:r>
            <a:r>
              <a:rPr lang="en-US" altLang="zh-CN" baseline="-25000">
                <a:sym typeface="+mn-ea"/>
              </a:rPr>
              <a:t>4</a:t>
            </a:r>
            <a:r>
              <a:rPr lang="en-US" altLang="zh-CN">
                <a:sym typeface="+mn-ea"/>
              </a:rPr>
              <a:t>O</a:t>
            </a:r>
            <a:r>
              <a:rPr lang="en-US" altLang="zh-CN" baseline="-25000">
                <a:sym typeface="+mn-ea"/>
              </a:rPr>
              <a:t>6</a:t>
            </a:r>
            <a:r>
              <a:rPr lang="en-US" altLang="zh-CN">
                <a:sym typeface="+mn-ea"/>
              </a:rPr>
              <a:t> + 2NaI</a:t>
            </a:r>
            <a:endParaRPr lang="zh-CN" altLang="en-US"/>
          </a:p>
          <a:p>
            <a:r>
              <a:rPr lang="zh-CN" altLang="en-US"/>
              <a:t>碘离子溶于水是无色的，而碘单质呈淡黄色。</a:t>
            </a:r>
            <a:r>
              <a:rPr lang="en-US" altLang="zh-CN"/>
              <a:t>  </a:t>
            </a:r>
            <a:r>
              <a:rPr lang="zh-CN" altLang="en-US"/>
              <a:t>所以我们在碘单质还没有完全反应完的时候（溶液呈淡黄色），加入淀粉指示剂，这是我们初中学的知识，淀粉遇碘变蓝（初中实验我们都是用馒头渣当淀粉），所以此时溶液呈蓝色，而碘离子遇淀粉不变色，所以当碘单质反应完后，蓝色就瞬间褪去。</a:t>
            </a:r>
            <a:endParaRPr lang="zh-CN" altLang="en-US"/>
          </a:p>
          <a:p>
            <a:r>
              <a:rPr lang="zh-CN" altLang="en-US"/>
              <a:t>这个时候反应完全了，我们再通过消耗的硫代硫酸钠摩尔数来计算与之反应的碘单质的摩尔数，进而能算出与次亚磷酸钠反应的碘单质的摩尔数，然后计算出次亚磷酸钠的量</a:t>
            </a:r>
            <a:endParaRPr lang="zh-CN" altLang="en-US"/>
          </a:p>
          <a:p>
            <a:endParaRPr lang="en-US" altLang="zh-C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分析试剂</a:t>
            </a:r>
            <a:endParaRPr lang="zh-CN" altLang="en-US"/>
          </a:p>
        </p:txBody>
      </p:sp>
      <p:sp>
        <p:nvSpPr>
          <p:cNvPr id="3" name="内容占位符 2"/>
          <p:cNvSpPr>
            <a:spLocks noGrp="1"/>
          </p:cNvSpPr>
          <p:nvPr>
            <p:ph idx="1"/>
          </p:nvPr>
        </p:nvSpPr>
        <p:spPr/>
        <p:txBody>
          <a:bodyPr>
            <a:normAutofit/>
          </a:bodyPr>
          <a:p>
            <a:r>
              <a:rPr lang="en-US" altLang="en-US"/>
              <a:t></a:t>
            </a:r>
            <a:r>
              <a:rPr lang="zh-CN" altLang="en-US"/>
              <a:t>所需试剂：</a:t>
            </a:r>
            <a:r>
              <a:rPr lang="en-US" altLang="zh-CN"/>
              <a:t>50%</a:t>
            </a:r>
            <a:r>
              <a:rPr lang="zh-CN" altLang="en-US"/>
              <a:t>的盐酸（用来调剂</a:t>
            </a:r>
            <a:r>
              <a:rPr lang="en-US" altLang="zh-CN"/>
              <a:t>PH</a:t>
            </a:r>
            <a:r>
              <a:rPr lang="zh-CN" altLang="en-US"/>
              <a:t>在酸性条件，保证碘与次亚磷酸钠充分反应）</a:t>
            </a:r>
            <a:endParaRPr lang="zh-CN" altLang="en-US"/>
          </a:p>
          <a:p>
            <a:r>
              <a:rPr lang="en-US" altLang="zh-CN"/>
              <a:t>0.1N</a:t>
            </a:r>
            <a:r>
              <a:rPr lang="zh-CN" altLang="en-US"/>
              <a:t>碘溶液；</a:t>
            </a:r>
            <a:endParaRPr lang="zh-CN" altLang="en-US"/>
          </a:p>
          <a:p>
            <a:r>
              <a:rPr lang="en-US" altLang="zh-CN"/>
              <a:t>0.1N</a:t>
            </a:r>
            <a:r>
              <a:rPr lang="zh-CN" altLang="en-US"/>
              <a:t>硫代硫酸钠溶液；</a:t>
            </a:r>
            <a:endParaRPr lang="zh-CN" altLang="en-US"/>
          </a:p>
          <a:p>
            <a:r>
              <a:rPr lang="en-US" altLang="zh-CN"/>
              <a:t>1%</a:t>
            </a:r>
            <a:r>
              <a:rPr lang="zh-CN" altLang="en-US"/>
              <a:t>淀粉溶液</a:t>
            </a:r>
            <a:endParaRPr lang="zh-CN" altLang="en-US"/>
          </a:p>
          <a:p>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分析过程</a:t>
            </a:r>
            <a:endParaRPr lang="zh-CN" altLang="en-US"/>
          </a:p>
        </p:txBody>
      </p:sp>
      <p:sp>
        <p:nvSpPr>
          <p:cNvPr id="3" name="内容占位符 2"/>
          <p:cNvSpPr>
            <a:spLocks noGrp="1"/>
          </p:cNvSpPr>
          <p:nvPr>
            <p:ph idx="1"/>
          </p:nvPr>
        </p:nvSpPr>
        <p:spPr/>
        <p:txBody>
          <a:bodyPr>
            <a:normAutofit fontScale="80000"/>
          </a:bodyPr>
          <a:p>
            <a:r>
              <a:rPr lang="en-US" altLang="zh-CN"/>
              <a:t>1.</a:t>
            </a:r>
            <a:r>
              <a:rPr lang="zh-CN" altLang="en-US"/>
              <a:t>将镀液冷却至室温。这一步是保证取样准确</a:t>
            </a:r>
            <a:endParaRPr lang="zh-CN" altLang="en-US"/>
          </a:p>
          <a:p>
            <a:r>
              <a:rPr lang="en-US" altLang="zh-CN"/>
              <a:t>2.</a:t>
            </a:r>
            <a:r>
              <a:rPr lang="zh-CN" altLang="en-US"/>
              <a:t>取</a:t>
            </a:r>
            <a:r>
              <a:rPr lang="en-US" altLang="zh-CN"/>
              <a:t>5ml</a:t>
            </a:r>
            <a:r>
              <a:rPr lang="zh-CN" altLang="en-US"/>
              <a:t>镀液加到</a:t>
            </a:r>
            <a:r>
              <a:rPr lang="en-US" altLang="zh-CN"/>
              <a:t>250ml</a:t>
            </a:r>
            <a:r>
              <a:rPr lang="zh-CN" altLang="en-US"/>
              <a:t>碘量瓶中。取样的时候移液管刻度与眼睛同高，保持平视</a:t>
            </a:r>
            <a:endParaRPr lang="zh-CN" altLang="en-US"/>
          </a:p>
          <a:p>
            <a:r>
              <a:rPr lang="en-US" altLang="zh-CN"/>
              <a:t>3.</a:t>
            </a:r>
            <a:r>
              <a:rPr lang="zh-CN" altLang="en-US"/>
              <a:t>加入</a:t>
            </a:r>
            <a:r>
              <a:rPr lang="en-US" altLang="zh-CN"/>
              <a:t>25ml</a:t>
            </a:r>
            <a:r>
              <a:rPr lang="zh-CN" altLang="en-US"/>
              <a:t>盐酸（</a:t>
            </a:r>
            <a:r>
              <a:rPr lang="en-US" altLang="zh-CN"/>
              <a:t>1</a:t>
            </a:r>
            <a:r>
              <a:rPr lang="zh-CN" altLang="en-US"/>
              <a:t>：</a:t>
            </a:r>
            <a:r>
              <a:rPr lang="en-US" altLang="zh-CN"/>
              <a:t>1</a:t>
            </a:r>
            <a:r>
              <a:rPr lang="zh-CN" altLang="en-US"/>
              <a:t>）。酸性条件下进行氧化还原反应</a:t>
            </a:r>
            <a:endParaRPr lang="zh-CN" altLang="en-US"/>
          </a:p>
          <a:p>
            <a:r>
              <a:rPr lang="en-US" altLang="zh-CN"/>
              <a:t>4.</a:t>
            </a:r>
            <a:r>
              <a:rPr lang="zh-CN" altLang="en-US"/>
              <a:t>加入</a:t>
            </a:r>
            <a:r>
              <a:rPr lang="en-US" altLang="zh-CN"/>
              <a:t>50ml</a:t>
            </a:r>
            <a:r>
              <a:rPr lang="zh-CN" altLang="en-US"/>
              <a:t>碘溶液。</a:t>
            </a:r>
            <a:r>
              <a:rPr lang="en-US" altLang="zh-CN"/>
              <a:t> </a:t>
            </a:r>
            <a:r>
              <a:rPr lang="zh-CN" altLang="en-US"/>
              <a:t>这一步是保证过量的碘</a:t>
            </a:r>
            <a:endParaRPr lang="zh-CN" altLang="en-US"/>
          </a:p>
          <a:p>
            <a:r>
              <a:rPr lang="en-US" altLang="zh-CN"/>
              <a:t>5.</a:t>
            </a:r>
            <a:r>
              <a:rPr lang="zh-CN" altLang="en-US"/>
              <a:t>盖上碘量瓶，将溶液置于暗处存放</a:t>
            </a:r>
            <a:r>
              <a:rPr lang="en-US" altLang="zh-CN"/>
              <a:t>30min</a:t>
            </a:r>
            <a:r>
              <a:rPr lang="zh-CN" altLang="en-US"/>
              <a:t>。保证充分反应，防止碘见光分解</a:t>
            </a:r>
            <a:endParaRPr lang="zh-CN" altLang="en-US"/>
          </a:p>
          <a:p>
            <a:r>
              <a:rPr lang="en-US" altLang="zh-CN"/>
              <a:t>6.</a:t>
            </a:r>
            <a:r>
              <a:rPr lang="zh-CN" altLang="en-US"/>
              <a:t>滴定前，用去离子水冲洗瓶塞。</a:t>
            </a:r>
            <a:endParaRPr lang="zh-CN" altLang="en-US"/>
          </a:p>
          <a:p>
            <a:r>
              <a:rPr lang="en-US" altLang="zh-CN"/>
              <a:t>7.</a:t>
            </a:r>
            <a:r>
              <a:rPr lang="zh-CN" altLang="en-US"/>
              <a:t>用</a:t>
            </a:r>
            <a:r>
              <a:rPr lang="en-US" altLang="zh-CN"/>
              <a:t>0.1N</a:t>
            </a:r>
            <a:r>
              <a:rPr lang="zh-CN" altLang="en-US"/>
              <a:t>硫代硫酸钠溶液滴定至颜色为淡黄色时加入</a:t>
            </a:r>
            <a:r>
              <a:rPr lang="en-US" altLang="zh-CN"/>
              <a:t>1</a:t>
            </a:r>
            <a:r>
              <a:rPr lang="zh-CN" altLang="en-US"/>
              <a:t>～</a:t>
            </a:r>
            <a:r>
              <a:rPr lang="en-US" altLang="zh-CN"/>
              <a:t>2ml</a:t>
            </a:r>
            <a:r>
              <a:rPr lang="zh-CN" altLang="en-US"/>
              <a:t>淀粉指示剂，继续滴定至颜色褪尽为终点。</a:t>
            </a:r>
            <a:endParaRPr lang="zh-CN" altLang="en-US"/>
          </a:p>
          <a:p>
            <a:r>
              <a:rPr lang="zh-CN" altLang="en-US"/>
              <a:t>计算公式：次磷酸钠含量（</a:t>
            </a:r>
            <a:r>
              <a:rPr lang="en-US" altLang="zh-CN"/>
              <a:t>g/l</a:t>
            </a:r>
            <a:r>
              <a:rPr lang="zh-CN" altLang="en-US"/>
              <a:t>）</a:t>
            </a:r>
            <a:r>
              <a:rPr lang="en-US" altLang="zh-CN"/>
              <a:t>=[0.1N</a:t>
            </a:r>
            <a:r>
              <a:rPr lang="zh-CN" altLang="en-US"/>
              <a:t>碘溶液量（</a:t>
            </a:r>
            <a:r>
              <a:rPr lang="en-US" altLang="zh-CN"/>
              <a:t>ml</a:t>
            </a:r>
            <a:r>
              <a:rPr lang="zh-CN" altLang="en-US"/>
              <a:t>）一所用</a:t>
            </a:r>
            <a:r>
              <a:rPr lang="en-US" altLang="zh-CN"/>
              <a:t>0.1N</a:t>
            </a:r>
            <a:r>
              <a:rPr lang="zh-CN" altLang="en-US"/>
              <a:t>硫代硫酸钠溶液量（</a:t>
            </a:r>
            <a:r>
              <a:rPr lang="en-US" altLang="zh-CN"/>
              <a:t>ml</a:t>
            </a:r>
            <a:r>
              <a:rPr lang="zh-CN" altLang="en-US"/>
              <a:t>）</a:t>
            </a:r>
            <a:r>
              <a:rPr lang="en-US" altLang="zh-CN"/>
              <a:t>]X1.06</a:t>
            </a:r>
            <a:endParaRPr lang="en-US" altLang="zh-CN"/>
          </a:p>
        </p:txBody>
      </p:sp>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850</Words>
  <Application>WPS 演示</Application>
  <PresentationFormat>宽屏</PresentationFormat>
  <Paragraphs>33</Paragraphs>
  <Slides>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vt:i4>
      </vt:variant>
    </vt:vector>
  </HeadingPairs>
  <TitlesOfParts>
    <vt:vector size="11" baseType="lpstr">
      <vt:lpstr>Arial</vt:lpstr>
      <vt:lpstr>宋体</vt:lpstr>
      <vt:lpstr>Wingdings</vt:lpstr>
      <vt:lpstr>微软雅黑</vt:lpstr>
      <vt:lpstr>Calibri</vt:lpstr>
      <vt:lpstr>Arial Unicode MS</vt:lpstr>
      <vt:lpstr>WPS</vt:lpstr>
      <vt:lpstr>次亚磷酸钠的分析</vt:lpstr>
      <vt:lpstr>神奇吗，像不像变魔术，这就是化学分析技术</vt:lpstr>
      <vt:lpstr>分析试剂</vt:lpstr>
      <vt:lpstr>分析过程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程海</dc:creator>
  <cp:lastModifiedBy>沐槿</cp:lastModifiedBy>
  <cp:revision>5</cp:revision>
  <dcterms:created xsi:type="dcterms:W3CDTF">2023-08-09T12:44:00Z</dcterms:created>
  <dcterms:modified xsi:type="dcterms:W3CDTF">2025-09-10T02:51:11Z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D70286B3A3404B8A8879AFACA40E2C83_12</vt:lpwstr>
  </property>
</Properties>
</file>